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3" r:id="rId2"/>
    <p:sldId id="262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6" r:id="rId15"/>
    <p:sldId id="277" r:id="rId16"/>
    <p:sldId id="278" r:id="rId17"/>
    <p:sldId id="280" r:id="rId18"/>
    <p:sldId id="281" r:id="rId19"/>
    <p:sldId id="282" r:id="rId20"/>
    <p:sldId id="283" r:id="rId21"/>
    <p:sldId id="284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0" d="100"/>
          <a:sy n="60" d="100"/>
        </p:scale>
        <p:origin x="-15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034E2-EBD7-46C8-AC1E-BD72AA5BAB70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BD5F4-BC29-4580-B013-B6D486F74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4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BD5F4-BC29-4580-B013-B6D486F744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2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BD5F4-BC29-4580-B013-B6D486F744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2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BD5F4-BC29-4580-B013-B6D486F744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25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BD5F4-BC29-4580-B013-B6D486F744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25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BD5F4-BC29-4580-B013-B6D486F744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25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BD5F4-BC29-4580-B013-B6D486F744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25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BD5F4-BC29-4580-B013-B6D486F744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25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BD5F4-BC29-4580-B013-B6D486F744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25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BD5F4-BC29-4580-B013-B6D486F744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2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EA81-B95A-4DC2-A50F-F943A9E4C2F3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32B-5B37-4E6F-BD7C-96C09E91E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2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EA81-B95A-4DC2-A50F-F943A9E4C2F3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32B-5B37-4E6F-BD7C-96C09E91E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7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EA81-B95A-4DC2-A50F-F943A9E4C2F3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32B-5B37-4E6F-BD7C-96C09E91E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89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30E8-369C-48D1-A209-86F1DB5A4254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22A5-A813-4C31-BB53-2EE8E780C6B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5364163" y="6669088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6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EA81-B95A-4DC2-A50F-F943A9E4C2F3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32B-5B37-4E6F-BD7C-96C09E91E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9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EA81-B95A-4DC2-A50F-F943A9E4C2F3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32B-5B37-4E6F-BD7C-96C09E91E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3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EA81-B95A-4DC2-A50F-F943A9E4C2F3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32B-5B37-4E6F-BD7C-96C09E91E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9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EA81-B95A-4DC2-A50F-F943A9E4C2F3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32B-5B37-4E6F-BD7C-96C09E91E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04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EA81-B95A-4DC2-A50F-F943A9E4C2F3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32B-5B37-4E6F-BD7C-96C09E91E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3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EA81-B95A-4DC2-A50F-F943A9E4C2F3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32B-5B37-4E6F-BD7C-96C09E91E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7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EA81-B95A-4DC2-A50F-F943A9E4C2F3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32B-5B37-4E6F-BD7C-96C09E91E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9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EA81-B95A-4DC2-A50F-F943A9E4C2F3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F32B-5B37-4E6F-BD7C-96C09E91E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0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6EA81-B95A-4DC2-A50F-F943A9E4C2F3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F32B-5B37-4E6F-BD7C-96C09E91E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yslo.ru/news/arhiv/article-2975" TargetMode="External"/><Relationship Id="rId2" Type="http://schemas.openxmlformats.org/officeDocument/2006/relationships/hyperlink" Target="http://www.tmii-tula.ru/02-kreml-filial-tula-museum/1-kreml-filial-tula-museum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2%D1%83%D0%BB%D1%8C%D1%81%D0%BA%D0%B8%D0%B9_%D0%BA%D1%80%D0%B5%D0%BC%D0%BB%D1%8C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curid=10492863" TargetMode="External"/><Relationship Id="rId13" Type="http://schemas.openxmlformats.org/officeDocument/2006/relationships/hyperlink" Target="https://commons.wikimedia.org/w/index.php?curid=10492853" TargetMode="External"/><Relationship Id="rId18" Type="http://schemas.openxmlformats.org/officeDocument/2006/relationships/hyperlink" Target="http://stroite-sami.ru/images/Tula-kreml-Bogoyavlenskiy-sobor.jpg" TargetMode="External"/><Relationship Id="rId3" Type="http://schemas.openxmlformats.org/officeDocument/2006/relationships/hyperlink" Target="http://psudoterad.ru/img/picture/Nov/21/469c62e7bc9399f9d9f605c8afaec93c/2.jpg" TargetMode="External"/><Relationship Id="rId7" Type="http://schemas.openxmlformats.org/officeDocument/2006/relationships/hyperlink" Target="http://globaltalents.ru/upload/resize_cache/main/447/800_800_1/44729b68c1380963436fc0e51c4c2ddc.jpg" TargetMode="External"/><Relationship Id="rId12" Type="http://schemas.openxmlformats.org/officeDocument/2006/relationships/hyperlink" Target="https://commons.wikimedia.org/w/index.php?curid=36427781" TargetMode="External"/><Relationship Id="rId17" Type="http://schemas.openxmlformats.org/officeDocument/2006/relationships/hyperlink" Target="https://commons.wikimedia.org/w/index.php?curid=36414417" TargetMode="External"/><Relationship Id="rId2" Type="http://schemas.openxmlformats.org/officeDocument/2006/relationships/hyperlink" Target="http://ti71.ru/upload/resize_cache/iblock/620/1000_1000_1/620c03537a99efdb128e3367e21eba2c.jpg" TargetMode="External"/><Relationship Id="rId16" Type="http://schemas.openxmlformats.org/officeDocument/2006/relationships/hyperlink" Target="http://www.pressa71.ru/muzej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vtravel.ru/_data/i/upload/2015/09/02/20150902182349-d9c2cc35-me.jpg" TargetMode="External"/><Relationship Id="rId11" Type="http://schemas.openxmlformats.org/officeDocument/2006/relationships/hyperlink" Target="https://commons.wikimedia.org/w/index.php?curid=10496471" TargetMode="External"/><Relationship Id="rId5" Type="http://schemas.openxmlformats.org/officeDocument/2006/relationships/hyperlink" Target="http://mtdata.ru/u1/photo2E83/20786834340-0/original.jpg" TargetMode="External"/><Relationship Id="rId15" Type="http://schemas.openxmlformats.org/officeDocument/2006/relationships/hyperlink" Target="https://commons.wikimedia.org/w/index.php?curid=36428605" TargetMode="External"/><Relationship Id="rId10" Type="http://schemas.openxmlformats.org/officeDocument/2006/relationships/hyperlink" Target="https://commons.wikimedia.org/w/index.php?curid=10496565" TargetMode="External"/><Relationship Id="rId4" Type="http://schemas.openxmlformats.org/officeDocument/2006/relationships/hyperlink" Target="https://ru.wikipedia.org/w/index.php?curid=340867" TargetMode="External"/><Relationship Id="rId9" Type="http://schemas.openxmlformats.org/officeDocument/2006/relationships/hyperlink" Target="https://commons.wikimedia.org/w/index.php?curid=10496501" TargetMode="External"/><Relationship Id="rId14" Type="http://schemas.openxmlformats.org/officeDocument/2006/relationships/hyperlink" Target="https://commons.wikimedia.org/w/index.php?curid=1049271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5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0.xml"/><Relationship Id="rId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slide" Target="slide13.xml"/><Relationship Id="rId1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01333" y="1696687"/>
            <a:ext cx="3593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Номинация «Интерактивная игра»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3" y="0"/>
            <a:ext cx="34861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024" y="884450"/>
            <a:ext cx="864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Конкурс интерактивных презентаций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Интерактивная мозаика»-2017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2271" y="2348880"/>
            <a:ext cx="7110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Bookman Old Style" pitchFamily="18" charset="0"/>
              </a:rPr>
              <a:t>Тайны </a:t>
            </a:r>
          </a:p>
          <a:p>
            <a:pPr algn="ctr"/>
            <a:r>
              <a:rPr lang="ru-RU" sz="4000" b="1" i="1" dirty="0" smtClean="0">
                <a:latin typeface="Bookman Old Style" pitchFamily="18" charset="0"/>
              </a:rPr>
              <a:t>Тульского кремля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2092" y="5413361"/>
            <a:ext cx="436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Гребенникова </a:t>
            </a:r>
            <a:r>
              <a:rPr lang="ru-RU" dirty="0">
                <a:latin typeface="Bookman Old Style" pitchFamily="18" charset="0"/>
              </a:rPr>
              <a:t>Н</a:t>
            </a:r>
            <a:r>
              <a:rPr lang="ru-RU" dirty="0" smtClean="0">
                <a:latin typeface="Bookman Old Style" pitchFamily="18" charset="0"/>
              </a:rPr>
              <a:t>аталья </a:t>
            </a:r>
            <a:r>
              <a:rPr lang="ru-RU" dirty="0">
                <a:latin typeface="Bookman Old Style" pitchFamily="18" charset="0"/>
              </a:rPr>
              <a:t>Е</a:t>
            </a:r>
            <a:r>
              <a:rPr lang="ru-RU" dirty="0" smtClean="0">
                <a:latin typeface="Bookman Old Style" pitchFamily="18" charset="0"/>
              </a:rPr>
              <a:t>вгеньевна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800" y="-563840"/>
            <a:ext cx="11022238" cy="737721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716" y="-220922"/>
            <a:ext cx="10923901" cy="712784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1312" y="4675780"/>
            <a:ext cx="2392680" cy="181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4780" y="4230892"/>
            <a:ext cx="2956561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3173" y="4825876"/>
            <a:ext cx="1036321" cy="85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Начал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426" y="-12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7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115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3447"/>
            <a:ext cx="4330824" cy="93932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Print" pitchFamily="2" charset="0"/>
              </a:rPr>
              <a:t>Башня Ивановских ворот</a:t>
            </a:r>
            <a:endParaRPr lang="ru-RU" sz="24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764703"/>
            <a:ext cx="4176464" cy="491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113" algn="just">
              <a:lnSpc>
                <a:spcPct val="150000"/>
              </a:lnSpc>
            </a:pPr>
            <a:r>
              <a:rPr lang="ru-RU" sz="1500" dirty="0">
                <a:latin typeface="Segoe Print" pitchFamily="2" charset="0"/>
              </a:rPr>
              <a:t>Первоначально башня называлась Никитской, как и её соседняя угловая башня, выходящая в район «Никитский конец». Внутри стены, примыкающей к башне, находится арочный проём, ведущий на внутреннюю лестницу, которая выходит к бойницам на стены </a:t>
            </a:r>
            <a:r>
              <a:rPr lang="ru-RU" sz="1500" dirty="0" smtClean="0">
                <a:latin typeface="Segoe Print" pitchFamily="2" charset="0"/>
              </a:rPr>
              <a:t>кремля. В </a:t>
            </a:r>
            <a:r>
              <a:rPr lang="ru-RU" sz="1500" dirty="0">
                <a:latin typeface="Segoe Print" pitchFamily="2" charset="0"/>
              </a:rPr>
              <a:t>прошлом башня имела трое створных деревянных ворот, которые крепились на железные крюки. Позже, за ненадобностью, их сняли и сейчас проезд в башне перегораживают решётчатые железные ворота.</a:t>
            </a:r>
          </a:p>
        </p:txBody>
      </p:sp>
      <p:pic>
        <p:nvPicPr>
          <p:cNvPr id="10242" name="Picture 2" descr="Tower Ivanovskys gate Tula Kremlin 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-11561" r="23087" b="2081"/>
          <a:stretch/>
        </p:blipFill>
        <p:spPr bwMode="auto">
          <a:xfrm>
            <a:off x="179512" y="776172"/>
            <a:ext cx="4142106" cy="4581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в начало 5">
            <a:hlinkClick r:id="rId5" action="ppaction://hlinksldjump" highlightClick="1"/>
          </p:cNvPr>
          <p:cNvSpPr/>
          <p:nvPr/>
        </p:nvSpPr>
        <p:spPr>
          <a:xfrm>
            <a:off x="8676456" y="5976975"/>
            <a:ext cx="467544" cy="476361"/>
          </a:xfrm>
          <a:prstGeom prst="actionButtonBeginning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3447"/>
            <a:ext cx="4330824" cy="93932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Print" pitchFamily="2" charset="0"/>
              </a:rPr>
              <a:t>Никитская башня</a:t>
            </a:r>
            <a:endParaRPr lang="ru-RU" sz="2400" dirty="0">
              <a:latin typeface="Segoe Print" pitchFamily="2" charset="0"/>
            </a:endParaRPr>
          </a:p>
        </p:txBody>
      </p:sp>
      <p:pic>
        <p:nvPicPr>
          <p:cNvPr id="11266" name="Picture 2" descr="Nikitskaya tower Tula Kreml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9" y="1268760"/>
            <a:ext cx="3635896" cy="4544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7841" y="1124744"/>
            <a:ext cx="41044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113" algn="just"/>
            <a:r>
              <a:rPr lang="ru-RU" sz="1700" dirty="0" smtClean="0">
                <a:latin typeface="Segoe Print" pitchFamily="2" charset="0"/>
              </a:rPr>
              <a:t>Угловая и самая зловещая в Тульском кремле. </a:t>
            </a:r>
          </a:p>
          <a:p>
            <a:pPr indent="900113" algn="just"/>
            <a:r>
              <a:rPr lang="ru-RU" sz="1700" dirty="0" smtClean="0">
                <a:latin typeface="Segoe Print" pitchFamily="2" charset="0"/>
              </a:rPr>
              <a:t>Название получила из-за своего местонахождения. Район, прилегающий к башне, когда-то носил название – Никитский конец.</a:t>
            </a:r>
          </a:p>
          <a:p>
            <a:pPr indent="900113" algn="just"/>
            <a:r>
              <a:rPr lang="ru-RU" sz="1700" dirty="0" smtClean="0">
                <a:latin typeface="Segoe Print" pitchFamily="2" charset="0"/>
              </a:rPr>
              <a:t>Нижний ярус имеет полусферический свод, который полностью сохранился. В конце </a:t>
            </a:r>
            <a:r>
              <a:rPr lang="en-US" sz="1700" dirty="0" smtClean="0">
                <a:latin typeface="Segoe Print" pitchFamily="2" charset="0"/>
              </a:rPr>
              <a:t>XVII</a:t>
            </a:r>
            <a:r>
              <a:rPr lang="ru-RU" sz="1700" dirty="0" smtClean="0">
                <a:latin typeface="Segoe Print" pitchFamily="2" charset="0"/>
              </a:rPr>
              <a:t> века здесь размещалась пороховая и свинцовая казна. </a:t>
            </a:r>
          </a:p>
          <a:p>
            <a:pPr indent="900113" algn="just"/>
            <a:r>
              <a:rPr lang="ru-RU" sz="1700" dirty="0" smtClean="0">
                <a:latin typeface="Segoe Print" pitchFamily="2" charset="0"/>
              </a:rPr>
              <a:t>Считается, что именно в никитской башне был застенок, где пытали воров, предателей и других преступников.</a:t>
            </a:r>
            <a:endParaRPr lang="ru-RU" sz="1700" dirty="0">
              <a:latin typeface="Segoe Print" pitchFamily="2" charset="0"/>
            </a:endParaRPr>
          </a:p>
        </p:txBody>
      </p:sp>
      <p:sp>
        <p:nvSpPr>
          <p:cNvPr id="9" name="Управляющая кнопка: в начало 8">
            <a:hlinkClick r:id="rId5" action="ppaction://hlinksldjump" highlightClick="1"/>
          </p:cNvPr>
          <p:cNvSpPr/>
          <p:nvPr/>
        </p:nvSpPr>
        <p:spPr>
          <a:xfrm>
            <a:off x="8676456" y="5976975"/>
            <a:ext cx="467544" cy="476361"/>
          </a:xfrm>
          <a:prstGeom prst="actionButtonBeginning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8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3447"/>
            <a:ext cx="4330824" cy="93932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Print" pitchFamily="2" charset="0"/>
              </a:rPr>
              <a:t>Успенский собор</a:t>
            </a:r>
            <a:endParaRPr lang="ru-RU" sz="24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764703"/>
            <a:ext cx="4176464" cy="555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5488" algn="just">
              <a:lnSpc>
                <a:spcPct val="150000"/>
              </a:lnSpc>
            </a:pPr>
            <a:r>
              <a:rPr lang="ru-RU" sz="1400" dirty="0">
                <a:latin typeface="Segoe Print" pitchFamily="2" charset="0"/>
              </a:rPr>
              <a:t>Строительство собора началось 7 мая 1762 года </a:t>
            </a:r>
            <a:r>
              <a:rPr lang="ru-RU" sz="1400" dirty="0" smtClean="0">
                <a:latin typeface="Segoe Print" pitchFamily="2" charset="0"/>
              </a:rPr>
              <a:t>на </a:t>
            </a:r>
            <a:r>
              <a:rPr lang="ru-RU" sz="1400" dirty="0">
                <a:latin typeface="Segoe Print" pitchFamily="2" charset="0"/>
              </a:rPr>
              <a:t>средства тульского купечества «из питейных сборов приборными деньгами</a:t>
            </a:r>
            <a:r>
              <a:rPr lang="ru-RU" sz="1400" dirty="0" smtClean="0">
                <a:latin typeface="Segoe Print" pitchFamily="2" charset="0"/>
              </a:rPr>
              <a:t>». </a:t>
            </a:r>
            <a:r>
              <a:rPr lang="ru-RU" sz="1400" dirty="0">
                <a:latin typeface="Segoe Print" pitchFamily="2" charset="0"/>
              </a:rPr>
              <a:t>Здание возвели за два года.</a:t>
            </a:r>
          </a:p>
          <a:p>
            <a:pPr indent="725488" algn="just">
              <a:lnSpc>
                <a:spcPct val="150000"/>
              </a:lnSpc>
            </a:pPr>
            <a:r>
              <a:rPr lang="ru-RU" sz="1400" dirty="0">
                <a:latin typeface="Segoe Print" pitchFamily="2" charset="0"/>
              </a:rPr>
              <a:t>Имя зодчего, автора проекта собора, неизвестно. Возведением храма занимались тульские мастера-кирпичники, тульские кузнецы, расписывали ярославские мастера.</a:t>
            </a:r>
          </a:p>
          <a:p>
            <a:pPr indent="725488" algn="just">
              <a:lnSpc>
                <a:spcPct val="150000"/>
              </a:lnSpc>
            </a:pPr>
            <a:r>
              <a:rPr lang="ru-RU" sz="1400" dirty="0">
                <a:latin typeface="Segoe Print" pitchFamily="2" charset="0"/>
              </a:rPr>
              <a:t>Четырёхъярусная колокольня Успенского собора была реконструирована. В 2015 году в день города состоялось торжественное открытие колокольни и всего восстановленного собора.</a:t>
            </a:r>
          </a:p>
          <a:p>
            <a:pPr indent="725488" algn="just">
              <a:lnSpc>
                <a:spcPct val="150000"/>
              </a:lnSpc>
            </a:pPr>
            <a:endParaRPr lang="ru-RU" sz="1400" dirty="0">
              <a:latin typeface="Segoe Print" pitchFamily="2" charset="0"/>
            </a:endParaRPr>
          </a:p>
        </p:txBody>
      </p:sp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8676456" y="5976975"/>
            <a:ext cx="467544" cy="476361"/>
          </a:xfrm>
          <a:prstGeom prst="actionButtonBeginning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Тула,Кремль,Собор Успенский, общий вид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9" r="7936"/>
          <a:stretch/>
        </p:blipFill>
        <p:spPr bwMode="auto">
          <a:xfrm>
            <a:off x="157655" y="1503739"/>
            <a:ext cx="4288222" cy="3757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8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3447"/>
            <a:ext cx="4330824" cy="93932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Print" pitchFamily="2" charset="0"/>
              </a:rPr>
              <a:t>Богоявленский собор</a:t>
            </a:r>
            <a:endParaRPr lang="ru-RU" sz="2400" dirty="0"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476672"/>
            <a:ext cx="419421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5488" algn="just">
              <a:lnSpc>
                <a:spcPct val="150000"/>
              </a:lnSpc>
            </a:pPr>
            <a:r>
              <a:rPr lang="ru-RU" sz="1400" dirty="0">
                <a:latin typeface="Segoe Print" pitchFamily="2" charset="0"/>
              </a:rPr>
              <a:t>В 1817 году, после посещения города Тулы императором Александром I, городское общество решило построить собор во имя святого Александра Невского, тезоименитого Александру I, освободившему Россию и Европу от поработителя — Наполеона.</a:t>
            </a:r>
          </a:p>
          <a:p>
            <a:pPr indent="725488" algn="just">
              <a:lnSpc>
                <a:spcPct val="150000"/>
              </a:lnSpc>
            </a:pPr>
            <a:r>
              <a:rPr lang="ru-RU" sz="1400" dirty="0">
                <a:latin typeface="Segoe Print" pitchFamily="2" charset="0"/>
              </a:rPr>
              <a:t>Собор возвели за три года. Денежные пожертвования на строительство собора вносили епископы Тульские и Белевские, дворяне, купцы, оружейники</a:t>
            </a:r>
            <a:r>
              <a:rPr lang="ru-RU" sz="1400" dirty="0" smtClean="0">
                <a:latin typeface="Segoe Print" pitchFamily="2" charset="0"/>
              </a:rPr>
              <a:t>.</a:t>
            </a:r>
          </a:p>
          <a:p>
            <a:pPr indent="725488" algn="just">
              <a:lnSpc>
                <a:spcPct val="150000"/>
              </a:lnSpc>
            </a:pPr>
            <a:r>
              <a:rPr lang="ru-RU" sz="1400" dirty="0"/>
              <a:t> </a:t>
            </a:r>
            <a:r>
              <a:rPr lang="ru-RU" sz="1400" dirty="0">
                <a:latin typeface="Segoe Print" pitchFamily="2" charset="0"/>
              </a:rPr>
              <a:t>В 1960-х годах было решено разместить в бывшем соборе музей оружия. В 2012 году большая часть экспозиции была перевезена в здание нового музея.</a:t>
            </a:r>
          </a:p>
          <a:p>
            <a:pPr indent="900113" algn="just"/>
            <a:endParaRPr lang="ru-RU" sz="1700" dirty="0">
              <a:latin typeface="Segoe Print" pitchFamily="2" charset="0"/>
            </a:endParaRPr>
          </a:p>
        </p:txBody>
      </p:sp>
      <p:sp>
        <p:nvSpPr>
          <p:cNvPr id="9" name="Управляющая кнопка: в начало 8">
            <a:hlinkClick r:id="rId4" action="ppaction://hlinksldjump" highlightClick="1"/>
          </p:cNvPr>
          <p:cNvSpPr/>
          <p:nvPr/>
        </p:nvSpPr>
        <p:spPr>
          <a:xfrm>
            <a:off x="8676456" y="5976975"/>
            <a:ext cx="467544" cy="476361"/>
          </a:xfrm>
          <a:prstGeom prst="actionButtonBeginning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stroite-sami.ru/images/Tula-kreml-Bogoyavlenskiy-sobo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r="6239"/>
          <a:stretch/>
        </p:blipFill>
        <p:spPr bwMode="auto">
          <a:xfrm>
            <a:off x="107504" y="1778132"/>
            <a:ext cx="425669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8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71600" y="1988840"/>
            <a:ext cx="7256250" cy="2880319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13 лет.</a:t>
            </a:r>
          </a:p>
          <a:p>
            <a:pPr algn="ctr"/>
            <a:r>
              <a:rPr lang="ru-RU" sz="2000" dirty="0">
                <a:latin typeface="Segoe Print" pitchFamily="2" charset="0"/>
              </a:rPr>
              <a:t>Как установили историки, первоначально в </a:t>
            </a:r>
            <a:r>
              <a:rPr lang="ru-RU" sz="2000" b="1" dirty="0">
                <a:latin typeface="Segoe Print" pitchFamily="2" charset="0"/>
              </a:rPr>
              <a:t>1507-1509</a:t>
            </a:r>
            <a:r>
              <a:rPr lang="ru-RU" sz="2000" dirty="0">
                <a:latin typeface="Segoe Print" pitchFamily="2" charset="0"/>
              </a:rPr>
              <a:t> гг. срубили деревянную крепость.  В </a:t>
            </a:r>
            <a:r>
              <a:rPr lang="ru-RU" sz="2000" b="1" dirty="0">
                <a:latin typeface="Segoe Print" pitchFamily="2" charset="0"/>
              </a:rPr>
              <a:t>1514</a:t>
            </a:r>
            <a:r>
              <a:rPr lang="ru-RU" sz="2000" dirty="0">
                <a:latin typeface="Segoe Print" pitchFamily="2" charset="0"/>
              </a:rPr>
              <a:t> г. во время похода Василия III на Смоленск, в Туле приступили к строительству каменной </a:t>
            </a:r>
            <a:r>
              <a:rPr lang="ru-RU" sz="2000" dirty="0" smtClean="0">
                <a:latin typeface="Segoe Print" pitchFamily="2" charset="0"/>
              </a:rPr>
              <a:t>крепости. </a:t>
            </a:r>
            <a:r>
              <a:rPr lang="ru-RU" sz="2000" dirty="0">
                <a:latin typeface="Segoe Print" pitchFamily="2" charset="0"/>
              </a:rPr>
              <a:t>летом 1520 г. строительство крепости было завершено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9810" y="1988840"/>
            <a:ext cx="7256250" cy="290599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Bookman Old Style" pitchFamily="18" charset="0"/>
              </a:rPr>
              <a:t>Сколько лет строился Тульский кремль?</a:t>
            </a:r>
            <a:endParaRPr lang="ru-RU" sz="54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5616" y="2060847"/>
            <a:ext cx="7023654" cy="2761984"/>
          </a:xfrm>
          <a:prstGeom prst="round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ru-RU" dirty="0" smtClean="0"/>
              <a:t>на основе шаблона Г.О. </a:t>
            </a:r>
            <a:r>
              <a:rPr lang="ru-RU" dirty="0" err="1" smtClean="0"/>
              <a:t>Аствацатурова</a:t>
            </a:r>
            <a:r>
              <a:rPr lang="ru-RU" dirty="0" smtClean="0"/>
              <a:t>, г. Армавир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25435" y="62068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Проверь себя!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37562" y="5589240"/>
            <a:ext cx="710902" cy="648072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4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71600" y="1988840"/>
            <a:ext cx="7256250" cy="2880319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9</a:t>
            </a:r>
          </a:p>
          <a:p>
            <a:pPr algn="ctr"/>
            <a:endParaRPr lang="ru-RU" sz="6000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88158" y="1988840"/>
            <a:ext cx="7256250" cy="290599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Bookman Old Style" pitchFamily="18" charset="0"/>
              </a:rPr>
              <a:t>Сколько башен в Тульском кремле?</a:t>
            </a:r>
            <a:endParaRPr lang="ru-RU" sz="54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6738" y="2060848"/>
            <a:ext cx="7023654" cy="2761984"/>
          </a:xfrm>
          <a:prstGeom prst="round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ru-RU" dirty="0" smtClean="0"/>
              <a:t>на основе шаблона Г.О. </a:t>
            </a:r>
            <a:r>
              <a:rPr lang="ru-RU" dirty="0" err="1" smtClean="0"/>
              <a:t>Аствацатурова</a:t>
            </a:r>
            <a:r>
              <a:rPr lang="ru-RU" dirty="0" smtClean="0"/>
              <a:t>, г. Армавир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25435" y="62068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Проверь себя!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37562" y="5589240"/>
            <a:ext cx="710902" cy="648072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71600" y="1988840"/>
            <a:ext cx="7256250" cy="288031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6000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7610" y="1988840"/>
            <a:ext cx="7256250" cy="290599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ookman Old Style" pitchFamily="18" charset="0"/>
              </a:rPr>
              <a:t>Какая башня стала визитной карточкой Тулы и Тульского кремля?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19923" y="1988840"/>
            <a:ext cx="7023654" cy="2761984"/>
          </a:xfrm>
          <a:prstGeom prst="round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ru-RU" dirty="0" smtClean="0"/>
              <a:t>на основе шаблона Г.О. </a:t>
            </a:r>
            <a:r>
              <a:rPr lang="ru-RU" dirty="0" err="1" smtClean="0"/>
              <a:t>Аствацатурова</a:t>
            </a:r>
            <a:r>
              <a:rPr lang="ru-RU" dirty="0" smtClean="0"/>
              <a:t>, г. Армавир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25435" y="62068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Проверь себя!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37562" y="5589240"/>
            <a:ext cx="710902" cy="648072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897610" y="1700808"/>
            <a:ext cx="7256250" cy="288031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6000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80963" y="1700808"/>
            <a:ext cx="7256250" cy="290599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ookman Old Style" pitchFamily="18" charset="0"/>
              </a:rPr>
              <a:t>Какая башня  считается зловещей и почему?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13908" y="1759975"/>
            <a:ext cx="7023654" cy="2761984"/>
          </a:xfrm>
          <a:prstGeom prst="round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ru-RU" dirty="0" smtClean="0"/>
              <a:t>на основе шаблона Г.О. </a:t>
            </a:r>
            <a:r>
              <a:rPr lang="ru-RU" dirty="0" err="1" smtClean="0"/>
              <a:t>Аствацатурова</a:t>
            </a:r>
            <a:r>
              <a:rPr lang="ru-RU" dirty="0" smtClean="0"/>
              <a:t>, г. Армавир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25435" y="62068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Проверь себя!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37562" y="5589240"/>
            <a:ext cx="710902" cy="648072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4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897610" y="1700808"/>
            <a:ext cx="7256250" cy="288031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6000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5655" y="1703910"/>
            <a:ext cx="7256250" cy="290599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ookman Old Style" pitchFamily="18" charset="0"/>
              </a:rPr>
              <a:t>Какая башня  называется также </a:t>
            </a:r>
            <a:r>
              <a:rPr lang="ru-RU" sz="4800" dirty="0" err="1" smtClean="0">
                <a:latin typeface="Bookman Old Style" pitchFamily="18" charset="0"/>
              </a:rPr>
              <a:t>Тайницкой</a:t>
            </a:r>
            <a:r>
              <a:rPr lang="ru-RU" sz="4800" dirty="0" smtClean="0">
                <a:latin typeface="Bookman Old Style" pitchFamily="18" charset="0"/>
              </a:rPr>
              <a:t>?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31953" y="1759975"/>
            <a:ext cx="7023654" cy="2761984"/>
          </a:xfrm>
          <a:prstGeom prst="round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ru-RU" dirty="0" smtClean="0"/>
              <a:t>на основе шаблона Г.О. </a:t>
            </a:r>
            <a:r>
              <a:rPr lang="ru-RU" dirty="0" err="1" smtClean="0"/>
              <a:t>Аствацатурова</a:t>
            </a:r>
            <a:r>
              <a:rPr lang="ru-RU" dirty="0" smtClean="0"/>
              <a:t>, г. Армавир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25435" y="62068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Проверь себя!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37562" y="5589240"/>
            <a:ext cx="710902" cy="648072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23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897610" y="1700808"/>
            <a:ext cx="7256250" cy="288031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6000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6150" y="1700808"/>
            <a:ext cx="7256250" cy="290599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Bookman Old Style" pitchFamily="18" charset="0"/>
              </a:rPr>
              <a:t>Как называется форма зубцов стен Тульского кремля?</a:t>
            </a:r>
            <a:endParaRPr lang="ru-RU" sz="48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4730" y="1772816"/>
            <a:ext cx="7023654" cy="2761984"/>
          </a:xfrm>
          <a:prstGeom prst="round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ru-RU" dirty="0" smtClean="0"/>
              <a:t>на основе шаблона Г.О. </a:t>
            </a:r>
            <a:r>
              <a:rPr lang="ru-RU" dirty="0" err="1" smtClean="0"/>
              <a:t>Аствацатурова</a:t>
            </a:r>
            <a:r>
              <a:rPr lang="ru-RU" dirty="0" smtClean="0"/>
              <a:t>, г. Армавир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825435" y="620688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Проверь себя!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37562" y="5589240"/>
            <a:ext cx="710902" cy="648072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0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412776"/>
            <a:ext cx="42484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1325" algn="just">
              <a:lnSpc>
                <a:spcPct val="150000"/>
              </a:lnSpc>
            </a:pPr>
            <a:r>
              <a:rPr lang="ru-RU" sz="1600" dirty="0">
                <a:latin typeface="Segoe Print" pitchFamily="2" charset="0"/>
              </a:rPr>
              <a:t>Одна из наиболее древних крепостей на русской земле, Тульский кремль, прекрасно сохранилась до наших дней, и продолжает радовать взгляд любого путешественника не только архитектурой и но и свой </a:t>
            </a:r>
            <a:r>
              <a:rPr lang="ru-RU" sz="1600" dirty="0" smtClean="0">
                <a:latin typeface="Segoe Print" pitchFamily="2" charset="0"/>
              </a:rPr>
              <a:t>особенной красотой</a:t>
            </a:r>
            <a:r>
              <a:rPr lang="ru-RU" sz="1600" dirty="0">
                <a:latin typeface="Segoe Print" pitchFamily="2" charset="0"/>
              </a:rPr>
              <a:t>. Будучи построенным еще в XVI в., кремль стал надежным форпостом </a:t>
            </a:r>
            <a:r>
              <a:rPr lang="ru-RU" sz="1600" dirty="0" smtClean="0">
                <a:latin typeface="Segoe Print" pitchFamily="2" charset="0"/>
              </a:rPr>
              <a:t>Руси.</a:t>
            </a:r>
          </a:p>
          <a:p>
            <a:pPr indent="441325" algn="just">
              <a:lnSpc>
                <a:spcPct val="150000"/>
              </a:lnSpc>
            </a:pPr>
            <a:endParaRPr lang="ru-RU" sz="1600" dirty="0">
              <a:latin typeface="Segoe Print" pitchFamily="2" charset="0"/>
            </a:endParaRPr>
          </a:p>
          <a:p>
            <a:pPr indent="441325" algn="just">
              <a:lnSpc>
                <a:spcPct val="150000"/>
              </a:lnSpc>
            </a:pPr>
            <a:endParaRPr lang="ru-RU" sz="1600" dirty="0">
              <a:latin typeface="Segoe Print" pitchFamily="2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39944" y="5989891"/>
            <a:ext cx="504056" cy="432048"/>
          </a:xfrm>
          <a:prstGeom prst="actionButtonForwardNex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8" descr="https://upload.wikimedia.org/wikipedia/ru/1/10/%D0%A0%D0%B5%D0%BA%D0%BE%D0%BD%D1%81%D1%82%D1%80%D1%83%D0%BA%D1%86%D0%B8%D1%8F_%D1%82%D1%83%D0%BB%D1%8C%D1%81%D0%BA%D0%BE%D0%B3%D0%BE_%D0%BA%D1%80%D0%B5%D0%BC%D0%BB%D1%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98" y="1614024"/>
            <a:ext cx="4211960" cy="276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7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4729b68c1380963436fc0e51c4c2d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480" y="0"/>
            <a:ext cx="10354130" cy="68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6012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Segoe Print" pitchFamily="2" charset="0"/>
              </a:rPr>
              <a:t>Посетите Тульский кремль – </a:t>
            </a:r>
          </a:p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Segoe Print" pitchFamily="2" charset="0"/>
              </a:rPr>
              <a:t>выдающийся памятник русского оборонного зодчества!</a:t>
            </a:r>
            <a:endParaRPr lang="ru-RU" sz="24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2800" dirty="0" smtClean="0"/>
              <a:t>Источники основного содержания</a:t>
            </a:r>
          </a:p>
          <a:p>
            <a:endParaRPr lang="ru-RU" sz="2800" dirty="0"/>
          </a:p>
          <a:p>
            <a:r>
              <a:rPr lang="ru-RU" sz="2000" dirty="0" smtClean="0"/>
              <a:t>Тульский кремль</a:t>
            </a:r>
            <a:r>
              <a:rPr lang="ru-RU" sz="2000" dirty="0"/>
              <a:t> [Электронный ресурс] </a:t>
            </a:r>
            <a:r>
              <a:rPr lang="ru-RU" sz="2000" dirty="0" smtClean="0"/>
              <a:t>URL: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www.tmii-tula.ru/02-kreml-filial-tula-museum/1-kreml-filial-tula-museum.html</a:t>
            </a:r>
            <a:r>
              <a:rPr lang="ru-RU" sz="2000" dirty="0" smtClean="0"/>
              <a:t>   </a:t>
            </a:r>
            <a:r>
              <a:rPr lang="ru-RU" sz="1200" dirty="0"/>
              <a:t>(дата обращения: 24.08.2017). </a:t>
            </a:r>
          </a:p>
          <a:p>
            <a:endParaRPr lang="ru-RU" sz="1200" dirty="0"/>
          </a:p>
          <a:p>
            <a:r>
              <a:rPr lang="ru-RU" sz="2000" dirty="0" smtClean="0"/>
              <a:t>Башни Тульского кремля </a:t>
            </a:r>
            <a:r>
              <a:rPr lang="ru-RU" sz="2000" dirty="0"/>
              <a:t>[Электронный ресурс] URL: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myslo.ru/news/arhiv/article-2975</a:t>
            </a:r>
            <a:r>
              <a:rPr lang="ru-RU" sz="2000" dirty="0" smtClean="0"/>
              <a:t> </a:t>
            </a:r>
            <a:r>
              <a:rPr lang="ru-RU" sz="1200" dirty="0"/>
              <a:t>(дата обращения: 24.08.2017). </a:t>
            </a:r>
          </a:p>
          <a:p>
            <a:endParaRPr lang="ru-RU" sz="2000" dirty="0" smtClean="0"/>
          </a:p>
          <a:p>
            <a:r>
              <a:rPr lang="ru-RU" sz="2000" dirty="0" smtClean="0"/>
              <a:t>Тульский кремль. </a:t>
            </a:r>
            <a:r>
              <a:rPr lang="ru-RU" sz="2000" dirty="0"/>
              <a:t>Материал из Википедии — свободной </a:t>
            </a:r>
            <a:r>
              <a:rPr lang="ru-RU" sz="2000" dirty="0" smtClean="0"/>
              <a:t>энциклопедии. //</a:t>
            </a:r>
            <a:r>
              <a:rPr lang="en-US" sz="2000" dirty="0"/>
              <a:t> </a:t>
            </a:r>
            <a:r>
              <a:rPr lang="en-US" sz="2000" dirty="0">
                <a:hlinkClick r:id="rId4"/>
              </a:rPr>
              <a:t>https://ru.wikipedia.org/wiki/%D0%A2%D1%83%D0%BB%D1%8C%D1%81%D0%BA%D0%B8%D0%B9_%</a:t>
            </a:r>
            <a:r>
              <a:rPr lang="en-US" sz="2000" dirty="0" smtClean="0">
                <a:hlinkClick r:id="rId4"/>
              </a:rPr>
              <a:t>D0%BA%D1%80%D0%B5%D0%BC%D0%BB%D1%8C</a:t>
            </a:r>
            <a:r>
              <a:rPr lang="ru-RU" sz="2000" dirty="0" smtClean="0"/>
              <a:t> </a:t>
            </a:r>
            <a:r>
              <a:rPr lang="ru-RU" sz="1200" dirty="0"/>
              <a:t>(дата обращения: 24.08.2017). </a:t>
            </a:r>
          </a:p>
          <a:p>
            <a:endParaRPr lang="ru-RU" sz="1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435957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Использована музыка гимна Тулы </a:t>
            </a:r>
            <a:br>
              <a:rPr lang="ru-RU" sz="2400" dirty="0" smtClean="0"/>
            </a:br>
            <a:r>
              <a:rPr lang="ru-RU" sz="2000" dirty="0" smtClean="0"/>
              <a:t>«Тульская оборонная» (Композитор </a:t>
            </a:r>
            <a:r>
              <a:rPr lang="ru-RU" sz="2000" dirty="0" err="1" smtClean="0"/>
              <a:t>А.Новиков</a:t>
            </a:r>
            <a:r>
              <a:rPr lang="ru-RU" sz="2000" dirty="0" smtClean="0"/>
              <a:t>, автор слов </a:t>
            </a:r>
            <a:r>
              <a:rPr lang="ru-RU" sz="2000" dirty="0" err="1" smtClean="0"/>
              <a:t>В.Гурьян</a:t>
            </a:r>
            <a:r>
              <a:rPr lang="ru-RU" sz="2000" dirty="0" smtClean="0"/>
              <a:t>)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7141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99392"/>
            <a:ext cx="849694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2800" dirty="0" smtClean="0"/>
              <a:t>Источники </a:t>
            </a:r>
            <a:r>
              <a:rPr lang="ru-RU" sz="2800" dirty="0"/>
              <a:t>иллюстраций</a:t>
            </a:r>
          </a:p>
          <a:p>
            <a:endParaRPr lang="ru-RU" sz="1400" dirty="0" smtClean="0"/>
          </a:p>
          <a:p>
            <a:r>
              <a:rPr lang="ru-RU" sz="1400" dirty="0" smtClean="0"/>
              <a:t>План-схема </a:t>
            </a:r>
            <a:r>
              <a:rPr lang="en-US" sz="1400" dirty="0" smtClean="0">
                <a:hlinkClick r:id="rId2"/>
              </a:rPr>
              <a:t>http://ti71.ru/upload/resize_cache/iblock/620/1000_1000_1/620c03537a99efdb128e3367e21eba2c.jpg</a:t>
            </a:r>
            <a:r>
              <a:rPr lang="ru-RU" sz="1400" dirty="0" smtClean="0"/>
              <a:t> </a:t>
            </a:r>
          </a:p>
          <a:p>
            <a:endParaRPr lang="ru-RU" sz="1400" dirty="0" smtClean="0"/>
          </a:p>
          <a:p>
            <a:r>
              <a:rPr lang="ru-RU" sz="1400" dirty="0" smtClean="0"/>
              <a:t>Фон </a:t>
            </a:r>
            <a:br>
              <a:rPr lang="ru-RU" sz="1400" dirty="0" smtClean="0"/>
            </a:b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psudoterad.ru/img/picture/Nov/21/469c62e7bc9399f9d9f605c8afaec93c/2.jpg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Тульский кремль</a:t>
            </a:r>
          </a:p>
          <a:p>
            <a:r>
              <a:rPr lang="ru-RU" sz="1400" dirty="0"/>
              <a:t>Автор: </a:t>
            </a:r>
            <a:r>
              <a:rPr lang="ru-RU" sz="1400" dirty="0" err="1"/>
              <a:t>Vl</a:t>
            </a:r>
            <a:r>
              <a:rPr lang="ru-RU" sz="1400" dirty="0"/>
              <a:t>. </a:t>
            </a:r>
            <a:r>
              <a:rPr lang="ru-RU" sz="1400" dirty="0" err="1"/>
              <a:t>Ponomarev</a:t>
            </a:r>
            <a:r>
              <a:rPr lang="ru-RU" sz="1400" dirty="0"/>
              <a:t> - Тульский </a:t>
            </a:r>
            <a:r>
              <a:rPr lang="ru-RU" sz="1400" dirty="0" smtClean="0"/>
              <a:t>кремль </a:t>
            </a:r>
            <a:r>
              <a:rPr lang="ru-RU" sz="1400" dirty="0" smtClean="0">
                <a:hlinkClick r:id="rId4"/>
              </a:rPr>
              <a:t>https</a:t>
            </a:r>
            <a:r>
              <a:rPr lang="ru-RU" sz="1400" dirty="0">
                <a:hlinkClick r:id="rId4"/>
              </a:rPr>
              <a:t>://</a:t>
            </a:r>
            <a:r>
              <a:rPr lang="ru-RU" sz="1400" dirty="0" smtClean="0">
                <a:hlinkClick r:id="rId4"/>
              </a:rPr>
              <a:t>ru.wikipedia.org/w/index.php?curid=340867</a:t>
            </a:r>
            <a:r>
              <a:rPr lang="ru-RU" sz="1400" dirty="0" smtClean="0"/>
              <a:t> </a:t>
            </a:r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mtdata.ru/u1/photo2E83/20786834340-0/original.jpg</a:t>
            </a:r>
            <a:endParaRPr lang="ru-RU" sz="1400" dirty="0" smtClean="0"/>
          </a:p>
          <a:p>
            <a:r>
              <a:rPr lang="en-US" sz="1400" dirty="0">
                <a:hlinkClick r:id="rId6"/>
              </a:rPr>
              <a:t>http://gvtravel.ru/_</a:t>
            </a:r>
            <a:r>
              <a:rPr lang="en-US" sz="1400" dirty="0" smtClean="0">
                <a:hlinkClick r:id="rId6"/>
              </a:rPr>
              <a:t>data/i/upload/2015/09/02/20150902182349-d9c2cc35-me.jpg</a:t>
            </a:r>
            <a:r>
              <a:rPr lang="ru-RU" sz="1400" dirty="0" smtClean="0"/>
              <a:t> </a:t>
            </a: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globaltalents.ru/upload/resize_cache/main/447/800_800_1/44729b68c1380963436fc0e51c4c2ddc.jpg</a:t>
            </a:r>
            <a:r>
              <a:rPr lang="ru-RU" sz="1400" dirty="0" smtClean="0"/>
              <a:t>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Башни кремля</a:t>
            </a:r>
          </a:p>
          <a:p>
            <a:r>
              <a:rPr lang="ru-RU" sz="1400" dirty="0"/>
              <a:t>Автор: Celest.ru - собственная работа, CC BY-SA 3.0, </a:t>
            </a:r>
            <a:r>
              <a:rPr lang="ru-RU" sz="1400" dirty="0">
                <a:hlinkClick r:id="rId8"/>
              </a:rPr>
              <a:t>https://</a:t>
            </a:r>
            <a:r>
              <a:rPr lang="ru-RU" sz="1400" dirty="0" smtClean="0">
                <a:hlinkClick r:id="rId8"/>
              </a:rPr>
              <a:t>commons.wikimedia.org/w/index.php?curid=10492863</a:t>
            </a:r>
            <a:r>
              <a:rPr lang="ru-RU" sz="1400" dirty="0" smtClean="0"/>
              <a:t> </a:t>
            </a:r>
          </a:p>
          <a:p>
            <a:r>
              <a:rPr lang="ru-RU" sz="1400" dirty="0" smtClean="0">
                <a:hlinkClick r:id="rId9"/>
              </a:rPr>
              <a:t>https</a:t>
            </a:r>
            <a:r>
              <a:rPr lang="ru-RU" sz="1400" dirty="0">
                <a:hlinkClick r:id="rId9"/>
              </a:rPr>
              <a:t>://</a:t>
            </a:r>
            <a:r>
              <a:rPr lang="ru-RU" sz="1400" dirty="0" smtClean="0">
                <a:hlinkClick r:id="rId9"/>
              </a:rPr>
              <a:t>commons.wikimedia.org/w/index.php?curid=10496501</a:t>
            </a:r>
            <a:r>
              <a:rPr lang="ru-RU" sz="1400" dirty="0" smtClean="0"/>
              <a:t> </a:t>
            </a:r>
          </a:p>
          <a:p>
            <a:r>
              <a:rPr lang="ru-RU" sz="1400" dirty="0" smtClean="0">
                <a:hlinkClick r:id="rId10"/>
              </a:rPr>
              <a:t>https</a:t>
            </a:r>
            <a:r>
              <a:rPr lang="ru-RU" sz="1400" dirty="0">
                <a:hlinkClick r:id="rId10"/>
              </a:rPr>
              <a:t>://</a:t>
            </a:r>
            <a:r>
              <a:rPr lang="ru-RU" sz="1400" dirty="0" smtClean="0">
                <a:hlinkClick r:id="rId10"/>
              </a:rPr>
              <a:t>commons.wikimedia.org/w/index.php?curid=10496565</a:t>
            </a:r>
            <a:endParaRPr lang="ru-RU" sz="1400" dirty="0" smtClean="0"/>
          </a:p>
          <a:p>
            <a:r>
              <a:rPr lang="ru-RU" sz="1400" dirty="0" smtClean="0">
                <a:hlinkClick r:id="rId11"/>
              </a:rPr>
              <a:t>https</a:t>
            </a:r>
            <a:r>
              <a:rPr lang="ru-RU" sz="1400" dirty="0">
                <a:hlinkClick r:id="rId11"/>
              </a:rPr>
              <a:t>://</a:t>
            </a:r>
            <a:r>
              <a:rPr lang="ru-RU" sz="1400" dirty="0" smtClean="0">
                <a:hlinkClick r:id="rId11"/>
              </a:rPr>
              <a:t>commons.wikimedia.org/w/index.php?curid=10496471</a:t>
            </a:r>
            <a:endParaRPr lang="ru-RU" sz="1400" dirty="0" smtClean="0"/>
          </a:p>
          <a:p>
            <a:r>
              <a:rPr lang="ru-RU" sz="1400" dirty="0" smtClean="0">
                <a:hlinkClick r:id="rId12"/>
              </a:rPr>
              <a:t>https</a:t>
            </a:r>
            <a:r>
              <a:rPr lang="ru-RU" sz="1400" dirty="0">
                <a:hlinkClick r:id="rId12"/>
              </a:rPr>
              <a:t>://</a:t>
            </a:r>
            <a:r>
              <a:rPr lang="ru-RU" sz="1400" dirty="0" smtClean="0">
                <a:hlinkClick r:id="rId12"/>
              </a:rPr>
              <a:t>commons.wikimedia.org/w/index.php?curid=36427781</a:t>
            </a:r>
            <a:endParaRPr lang="ru-RU" sz="1400" dirty="0" smtClean="0"/>
          </a:p>
          <a:p>
            <a:r>
              <a:rPr lang="ru-RU" sz="1400" dirty="0" smtClean="0">
                <a:hlinkClick r:id="rId13"/>
              </a:rPr>
              <a:t>https</a:t>
            </a:r>
            <a:r>
              <a:rPr lang="ru-RU" sz="1400" dirty="0">
                <a:hlinkClick r:id="rId13"/>
              </a:rPr>
              <a:t>://</a:t>
            </a:r>
            <a:r>
              <a:rPr lang="ru-RU" sz="1400" dirty="0" smtClean="0">
                <a:hlinkClick r:id="rId13"/>
              </a:rPr>
              <a:t>commons.wikimedia.org/w/index.php?curid=10492853</a:t>
            </a:r>
            <a:endParaRPr lang="ru-RU" sz="1400" dirty="0" smtClean="0"/>
          </a:p>
          <a:p>
            <a:r>
              <a:rPr lang="ru-RU" sz="1400" dirty="0" smtClean="0">
                <a:hlinkClick r:id="rId14"/>
              </a:rPr>
              <a:t>https</a:t>
            </a:r>
            <a:r>
              <a:rPr lang="ru-RU" sz="1400" dirty="0">
                <a:hlinkClick r:id="rId14"/>
              </a:rPr>
              <a:t>://</a:t>
            </a:r>
            <a:r>
              <a:rPr lang="ru-RU" sz="1400" dirty="0" smtClean="0">
                <a:hlinkClick r:id="rId14"/>
              </a:rPr>
              <a:t>commons.wikimedia.org/w/index.php?curid=10492718</a:t>
            </a:r>
            <a:endParaRPr lang="ru-RU" sz="1400" dirty="0" smtClean="0"/>
          </a:p>
          <a:p>
            <a:r>
              <a:rPr lang="ru-RU" sz="1400" dirty="0" smtClean="0">
                <a:hlinkClick r:id="rId15"/>
              </a:rPr>
              <a:t>https</a:t>
            </a:r>
            <a:r>
              <a:rPr lang="ru-RU" sz="1400" dirty="0">
                <a:hlinkClick r:id="rId15"/>
              </a:rPr>
              <a:t>://</a:t>
            </a:r>
            <a:r>
              <a:rPr lang="ru-RU" sz="1400" dirty="0" smtClean="0">
                <a:hlinkClick r:id="rId15"/>
              </a:rPr>
              <a:t>commons.wikimedia.org/w/index.php?curid=36428605</a:t>
            </a:r>
            <a:endParaRPr lang="ru-RU" sz="1400" dirty="0" smtClean="0"/>
          </a:p>
          <a:p>
            <a:r>
              <a:rPr lang="en-US" sz="1400" dirty="0" smtClean="0">
                <a:hlinkClick r:id="rId16"/>
              </a:rPr>
              <a:t>http</a:t>
            </a:r>
            <a:r>
              <a:rPr lang="en-US" sz="1400" dirty="0">
                <a:hlinkClick r:id="rId16"/>
              </a:rPr>
              <a:t>://</a:t>
            </a:r>
            <a:r>
              <a:rPr lang="en-US" sz="1400" dirty="0" smtClean="0">
                <a:hlinkClick r:id="rId16"/>
              </a:rPr>
              <a:t>www.pressa71.ru/muzej.jpg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Соборы кремля</a:t>
            </a:r>
          </a:p>
          <a:p>
            <a:r>
              <a:rPr lang="ru-RU" sz="1400" dirty="0"/>
              <a:t>Автор: ХВМ - собственная работа, CC BY-SA 3.0, </a:t>
            </a:r>
            <a:r>
              <a:rPr lang="ru-RU" sz="1400" dirty="0">
                <a:hlinkClick r:id="rId17"/>
              </a:rPr>
              <a:t>https://</a:t>
            </a:r>
            <a:r>
              <a:rPr lang="ru-RU" sz="1400" dirty="0" smtClean="0">
                <a:hlinkClick r:id="rId17"/>
              </a:rPr>
              <a:t>commons.wikimedia.org/w/index.php?curid=36414417</a:t>
            </a:r>
            <a:endParaRPr lang="ru-RU" sz="1400" dirty="0" smtClean="0"/>
          </a:p>
          <a:p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stroite-sami.ru/images/Tula-kreml-Bogoyavlenskiy-sobor.jpg</a:t>
            </a:r>
            <a:r>
              <a:rPr lang="ru-RU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36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3"/>
          <a:stretch/>
        </p:blipFill>
        <p:spPr>
          <a:xfrm>
            <a:off x="-36512" y="1124744"/>
            <a:ext cx="9152740" cy="5040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4" t="40468" r="30922" b="52365"/>
          <a:stretch/>
        </p:blipFill>
        <p:spPr>
          <a:xfrm>
            <a:off x="5868144" y="3913632"/>
            <a:ext cx="473529" cy="497434"/>
          </a:xfrm>
          <a:prstGeom prst="rect">
            <a:avLst/>
          </a:prstGeom>
        </p:spPr>
      </p:pic>
      <p:sp>
        <p:nvSpPr>
          <p:cNvPr id="7" name="Прямоугольная выноска 6"/>
          <p:cNvSpPr/>
          <p:nvPr/>
        </p:nvSpPr>
        <p:spPr>
          <a:xfrm>
            <a:off x="6444208" y="3645024"/>
            <a:ext cx="936104" cy="517325"/>
          </a:xfrm>
          <a:prstGeom prst="wedgeRectCallout">
            <a:avLst>
              <a:gd name="adj1" fmla="val -81005"/>
              <a:gd name="adj2" fmla="val 5118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Bookman Old Style" pitchFamily="18" charset="0"/>
                <a:hlinkClick r:id="rId3" action="ppaction://hlinksldjump"/>
              </a:rPr>
              <a:t>Башня Одоевских ворот.</a:t>
            </a:r>
            <a:r>
              <a:rPr lang="ru-RU" sz="800" dirty="0" smtClean="0">
                <a:latin typeface="Bookman Old Style" pitchFamily="18" charset="0"/>
              </a:rPr>
              <a:t> </a:t>
            </a:r>
            <a:r>
              <a:rPr lang="en-US" sz="800" dirty="0" smtClean="0">
                <a:latin typeface="Bookman Old Style" pitchFamily="18" charset="0"/>
              </a:rPr>
              <a:t>XVI </a:t>
            </a:r>
            <a:r>
              <a:rPr lang="ru-RU" sz="800" dirty="0" smtClean="0">
                <a:latin typeface="Bookman Old Style" pitchFamily="18" charset="0"/>
              </a:rPr>
              <a:t>в.</a:t>
            </a:r>
            <a:endParaRPr lang="ru-RU" sz="800" dirty="0">
              <a:latin typeface="Bookman Old Style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1" t="47916" r="32004" b="43228"/>
          <a:stretch/>
        </p:blipFill>
        <p:spPr>
          <a:xfrm>
            <a:off x="5175173" y="4463534"/>
            <a:ext cx="1053011" cy="614603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>
          <a:xfrm>
            <a:off x="6248722" y="4512172"/>
            <a:ext cx="936104" cy="517325"/>
          </a:xfrm>
          <a:prstGeom prst="wedgeRectCallout">
            <a:avLst>
              <a:gd name="adj1" fmla="val -83549"/>
              <a:gd name="adj2" fmla="val -681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Bookman Old Style" pitchFamily="18" charset="0"/>
              </a:rPr>
              <a:t>Музей «Тульские самовары»</a:t>
            </a:r>
            <a:endParaRPr lang="ru-RU" sz="800" dirty="0">
              <a:latin typeface="Bookman Old Style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53996" r="69481" b="32632"/>
          <a:stretch/>
        </p:blipFill>
        <p:spPr>
          <a:xfrm>
            <a:off x="2088106" y="4872250"/>
            <a:ext cx="668741" cy="928049"/>
          </a:xfrm>
          <a:prstGeom prst="rect">
            <a:avLst/>
          </a:prstGeom>
        </p:spPr>
      </p:pic>
      <p:sp>
        <p:nvSpPr>
          <p:cNvPr id="12" name="Прямоугольная выноска 11"/>
          <p:cNvSpPr/>
          <p:nvPr/>
        </p:nvSpPr>
        <p:spPr>
          <a:xfrm>
            <a:off x="2772570" y="5015631"/>
            <a:ext cx="936104" cy="517325"/>
          </a:xfrm>
          <a:prstGeom prst="wedgeRectCallout">
            <a:avLst>
              <a:gd name="adj1" fmla="val -81005"/>
              <a:gd name="adj2" fmla="val 5118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Bookman Old Style" pitchFamily="18" charset="0"/>
                <a:hlinkClick r:id="rId4" action="ppaction://hlinksldjump"/>
              </a:rPr>
              <a:t>Спасская башня</a:t>
            </a:r>
            <a:r>
              <a:rPr lang="ru-RU" sz="800" dirty="0" smtClean="0">
                <a:latin typeface="Bookman Old Style" pitchFamily="18" charset="0"/>
              </a:rPr>
              <a:t>. </a:t>
            </a:r>
            <a:r>
              <a:rPr lang="en-US" sz="800" dirty="0" smtClean="0">
                <a:latin typeface="Bookman Old Style" pitchFamily="18" charset="0"/>
              </a:rPr>
              <a:t>XVI </a:t>
            </a:r>
            <a:r>
              <a:rPr lang="ru-RU" sz="800" dirty="0" smtClean="0">
                <a:latin typeface="Bookman Old Style" pitchFamily="18" charset="0"/>
              </a:rPr>
              <a:t>в.</a:t>
            </a:r>
            <a:endParaRPr lang="ru-RU" sz="800" dirty="0">
              <a:latin typeface="Bookman Old Style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9" t="37760" r="82258" b="50435"/>
          <a:stretch/>
        </p:blipFill>
        <p:spPr>
          <a:xfrm>
            <a:off x="972923" y="3745382"/>
            <a:ext cx="614476" cy="8193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26072" r="90804" b="63687"/>
          <a:stretch/>
        </p:blipFill>
        <p:spPr>
          <a:xfrm>
            <a:off x="179512" y="2924944"/>
            <a:ext cx="668740" cy="710755"/>
          </a:xfrm>
          <a:prstGeom prst="rect">
            <a:avLst/>
          </a:prstGeom>
        </p:spPr>
      </p:pic>
      <p:sp>
        <p:nvSpPr>
          <p:cNvPr id="17" name="Прямоугольная выноска 16"/>
          <p:cNvSpPr/>
          <p:nvPr/>
        </p:nvSpPr>
        <p:spPr>
          <a:xfrm>
            <a:off x="721224" y="2192127"/>
            <a:ext cx="970456" cy="588801"/>
          </a:xfrm>
          <a:prstGeom prst="wedgeRectCallout">
            <a:avLst>
              <a:gd name="adj1" fmla="val -64962"/>
              <a:gd name="adj2" fmla="val 10309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Bookman Old Style" pitchFamily="18" charset="0"/>
                <a:hlinkClick r:id="rId5" action="ppaction://hlinksldjump"/>
              </a:rPr>
              <a:t>Наугольная башня. </a:t>
            </a:r>
            <a:r>
              <a:rPr lang="ru-RU" sz="800" dirty="0" smtClean="0">
                <a:latin typeface="Bookman Old Style" pitchFamily="18" charset="0"/>
              </a:rPr>
              <a:t/>
            </a:r>
            <a:br>
              <a:rPr lang="ru-RU" sz="800" dirty="0" smtClean="0">
                <a:latin typeface="Bookman Old Style" pitchFamily="18" charset="0"/>
              </a:rPr>
            </a:br>
            <a:r>
              <a:rPr lang="en-US" sz="800" dirty="0" smtClean="0">
                <a:latin typeface="Bookman Old Style" pitchFamily="18" charset="0"/>
              </a:rPr>
              <a:t>XVI</a:t>
            </a:r>
            <a:r>
              <a:rPr lang="ru-RU" sz="800" dirty="0" smtClean="0">
                <a:latin typeface="Bookman Old Style" pitchFamily="18" charset="0"/>
              </a:rPr>
              <a:t> в.</a:t>
            </a:r>
            <a:endParaRPr lang="ru-RU" sz="800" dirty="0">
              <a:latin typeface="Bookman Old Style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6" t="19621" r="66609" b="70399"/>
          <a:stretch/>
        </p:blipFill>
        <p:spPr>
          <a:xfrm>
            <a:off x="2422476" y="2486527"/>
            <a:ext cx="597171" cy="692608"/>
          </a:xfrm>
          <a:prstGeom prst="rect">
            <a:avLst/>
          </a:prstGeom>
        </p:spPr>
      </p:pic>
      <p:sp>
        <p:nvSpPr>
          <p:cNvPr id="19" name="Прямоугольная выноска 18"/>
          <p:cNvSpPr/>
          <p:nvPr/>
        </p:nvSpPr>
        <p:spPr>
          <a:xfrm>
            <a:off x="2843808" y="1844824"/>
            <a:ext cx="864866" cy="626564"/>
          </a:xfrm>
          <a:prstGeom prst="wedgeRectCallout">
            <a:avLst>
              <a:gd name="adj1" fmla="val -61849"/>
              <a:gd name="adj2" fmla="val 802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Bookman Old Style" pitchFamily="18" charset="0"/>
                <a:hlinkClick r:id="rId6" action="ppaction://hlinksldjump"/>
              </a:rPr>
              <a:t>Башня Водяных ворот</a:t>
            </a:r>
            <a:r>
              <a:rPr lang="ru-RU" sz="800" dirty="0" smtClean="0">
                <a:latin typeface="Bookman Old Style" pitchFamily="18" charset="0"/>
              </a:rPr>
              <a:t>. </a:t>
            </a:r>
            <a:r>
              <a:rPr lang="en-US" sz="800" dirty="0" smtClean="0">
                <a:latin typeface="Bookman Old Style" pitchFamily="18" charset="0"/>
              </a:rPr>
              <a:t>XVI </a:t>
            </a:r>
            <a:r>
              <a:rPr lang="ru-RU" sz="800" dirty="0" smtClean="0">
                <a:latin typeface="Bookman Old Style" pitchFamily="18" charset="0"/>
              </a:rPr>
              <a:t>в.</a:t>
            </a:r>
            <a:endParaRPr lang="ru-RU" sz="800" dirty="0">
              <a:latin typeface="Bookman Old Style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2" t="15564" r="49697" b="76756"/>
          <a:stretch/>
        </p:blipFill>
        <p:spPr>
          <a:xfrm>
            <a:off x="4244454" y="2204863"/>
            <a:ext cx="323177" cy="533051"/>
          </a:xfrm>
          <a:prstGeom prst="rect">
            <a:avLst/>
          </a:prstGeom>
        </p:spPr>
      </p:pic>
      <p:sp>
        <p:nvSpPr>
          <p:cNvPr id="21" name="Прямоугольная выноска 20"/>
          <p:cNvSpPr/>
          <p:nvPr/>
        </p:nvSpPr>
        <p:spPr>
          <a:xfrm>
            <a:off x="4427984" y="1916833"/>
            <a:ext cx="1008112" cy="432048"/>
          </a:xfrm>
          <a:prstGeom prst="wedgeRectCallout">
            <a:avLst>
              <a:gd name="adj1" fmla="val -41374"/>
              <a:gd name="adj2" fmla="val 8106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Bookman Old Style" pitchFamily="18" charset="0"/>
                <a:hlinkClick r:id="rId7" action="ppaction://hlinksldjump"/>
              </a:rPr>
              <a:t>Башня </a:t>
            </a:r>
            <a:br>
              <a:rPr lang="ru-RU" sz="800" dirty="0" smtClean="0">
                <a:latin typeface="Bookman Old Style" pitchFamily="18" charset="0"/>
                <a:hlinkClick r:id="rId7" action="ppaction://hlinksldjump"/>
              </a:rPr>
            </a:br>
            <a:r>
              <a:rPr lang="ru-RU" sz="800" dirty="0" smtClean="0">
                <a:latin typeface="Bookman Old Style" pitchFamily="18" charset="0"/>
                <a:hlinkClick r:id="rId7" action="ppaction://hlinksldjump"/>
              </a:rPr>
              <a:t>На погребу. </a:t>
            </a:r>
            <a:r>
              <a:rPr lang="ru-RU" sz="800" dirty="0" smtClean="0">
                <a:latin typeface="Bookman Old Style" pitchFamily="18" charset="0"/>
              </a:rPr>
              <a:t/>
            </a:r>
            <a:br>
              <a:rPr lang="ru-RU" sz="800" dirty="0" smtClean="0">
                <a:latin typeface="Bookman Old Style" pitchFamily="18" charset="0"/>
              </a:rPr>
            </a:br>
            <a:r>
              <a:rPr lang="en-US" sz="800" dirty="0" smtClean="0">
                <a:latin typeface="Bookman Old Style" pitchFamily="18" charset="0"/>
              </a:rPr>
              <a:t>XVI</a:t>
            </a:r>
            <a:r>
              <a:rPr lang="ru-RU" sz="800" dirty="0" smtClean="0">
                <a:latin typeface="Bookman Old Style" pitchFamily="18" charset="0"/>
              </a:rPr>
              <a:t> в.</a:t>
            </a:r>
            <a:endParaRPr lang="ru-RU" sz="800" dirty="0">
              <a:latin typeface="Bookman Old Style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0" t="21550" r="43059" b="70399"/>
          <a:stretch/>
        </p:blipFill>
        <p:spPr>
          <a:xfrm>
            <a:off x="4135272" y="2620370"/>
            <a:ext cx="1039901" cy="5587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8" t="25938" r="41597" b="59816"/>
          <a:stretch/>
        </p:blipFill>
        <p:spPr>
          <a:xfrm>
            <a:off x="4406042" y="2924944"/>
            <a:ext cx="902937" cy="988688"/>
          </a:xfrm>
          <a:prstGeom prst="rect">
            <a:avLst/>
          </a:prstGeom>
        </p:spPr>
      </p:pic>
      <p:sp>
        <p:nvSpPr>
          <p:cNvPr id="25" name="Прямоугольная выноска 24"/>
          <p:cNvSpPr/>
          <p:nvPr/>
        </p:nvSpPr>
        <p:spPr>
          <a:xfrm>
            <a:off x="5076057" y="3635699"/>
            <a:ext cx="1028852" cy="657397"/>
          </a:xfrm>
          <a:prstGeom prst="wedgeRectCallout">
            <a:avLst>
              <a:gd name="adj1" fmla="val -73702"/>
              <a:gd name="adj2" fmla="val -6599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Bookman Old Style" pitchFamily="18" charset="0"/>
                <a:hlinkClick r:id="rId8" action="ppaction://hlinksldjump"/>
              </a:rPr>
              <a:t>Успенский собр</a:t>
            </a:r>
            <a:r>
              <a:rPr lang="ru-RU" sz="800" dirty="0" smtClean="0">
                <a:latin typeface="Bookman Old Style" pitchFamily="18" charset="0"/>
              </a:rPr>
              <a:t>. </a:t>
            </a:r>
            <a:r>
              <a:rPr lang="en-US" sz="800" dirty="0" smtClean="0">
                <a:latin typeface="Bookman Old Style" pitchFamily="18" charset="0"/>
              </a:rPr>
              <a:t>XVIII </a:t>
            </a:r>
            <a:r>
              <a:rPr lang="ru-RU" sz="800" dirty="0" smtClean="0">
                <a:latin typeface="Bookman Old Style" pitchFamily="18" charset="0"/>
              </a:rPr>
              <a:t>в.</a:t>
            </a:r>
            <a:endParaRPr lang="ru-RU" sz="800" dirty="0">
              <a:latin typeface="Bookman Old Style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1" t="21884" r="48740" b="56232"/>
          <a:stretch/>
        </p:blipFill>
        <p:spPr>
          <a:xfrm>
            <a:off x="3807724" y="2643546"/>
            <a:ext cx="847497" cy="151880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t="29601" r="61578" b="59816"/>
          <a:stretch/>
        </p:blipFill>
        <p:spPr>
          <a:xfrm>
            <a:off x="1691680" y="3179134"/>
            <a:ext cx="1788499" cy="734497"/>
          </a:xfrm>
          <a:prstGeom prst="rect">
            <a:avLst/>
          </a:prstGeom>
        </p:spPr>
      </p:pic>
      <p:sp>
        <p:nvSpPr>
          <p:cNvPr id="29" name="Прямоугольная выноска 28"/>
          <p:cNvSpPr/>
          <p:nvPr/>
        </p:nvSpPr>
        <p:spPr>
          <a:xfrm>
            <a:off x="3019647" y="3645024"/>
            <a:ext cx="1211826" cy="648072"/>
          </a:xfrm>
          <a:prstGeom prst="wedgeRectCallout">
            <a:avLst>
              <a:gd name="adj1" fmla="val -74198"/>
              <a:gd name="adj2" fmla="val -9071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Bookman Old Style" pitchFamily="18" charset="0"/>
              </a:rPr>
              <a:t>Музейно-выставочный комплекс</a:t>
            </a:r>
            <a:endParaRPr lang="ru-RU" sz="800" dirty="0">
              <a:latin typeface="Bookman Old Style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9" t="11412" r="31554" b="78451"/>
          <a:stretch/>
        </p:blipFill>
        <p:spPr>
          <a:xfrm>
            <a:off x="5590483" y="1916833"/>
            <a:ext cx="637702" cy="703537"/>
          </a:xfrm>
          <a:prstGeom prst="rect">
            <a:avLst/>
          </a:prstGeom>
        </p:spPr>
      </p:pic>
      <p:sp>
        <p:nvSpPr>
          <p:cNvPr id="23" name="Прямоугольная выноска 22"/>
          <p:cNvSpPr/>
          <p:nvPr/>
        </p:nvSpPr>
        <p:spPr>
          <a:xfrm>
            <a:off x="5175172" y="2486527"/>
            <a:ext cx="1269035" cy="413225"/>
          </a:xfrm>
          <a:prstGeom prst="wedgeRectCallout">
            <a:avLst>
              <a:gd name="adj1" fmla="val -73811"/>
              <a:gd name="adj2" fmla="val 326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Bookman Old Style" pitchFamily="18" charset="0"/>
                <a:hlinkClick r:id="rId9" action="ppaction://hlinksldjump"/>
              </a:rPr>
              <a:t>Богоявленский собор</a:t>
            </a:r>
            <a:r>
              <a:rPr lang="ru-RU" sz="800" dirty="0" smtClean="0">
                <a:latin typeface="Bookman Old Style" pitchFamily="18" charset="0"/>
              </a:rPr>
              <a:t>. </a:t>
            </a:r>
            <a:r>
              <a:rPr lang="en-US" sz="800" dirty="0" smtClean="0">
                <a:latin typeface="Bookman Old Style" pitchFamily="18" charset="0"/>
              </a:rPr>
              <a:t>XIX</a:t>
            </a:r>
            <a:r>
              <a:rPr lang="ru-RU" sz="800" dirty="0" smtClean="0">
                <a:latin typeface="Bookman Old Style" pitchFamily="18" charset="0"/>
              </a:rPr>
              <a:t> в.</a:t>
            </a:r>
            <a:endParaRPr lang="ru-RU" sz="800" dirty="0">
              <a:latin typeface="Bookman Old Style" pitchFamily="18" charset="0"/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6104908" y="1556792"/>
            <a:ext cx="1079918" cy="635335"/>
          </a:xfrm>
          <a:prstGeom prst="wedgeRectCallout">
            <a:avLst>
              <a:gd name="adj1" fmla="val -48049"/>
              <a:gd name="adj2" fmla="val 6464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Bookman Old Style" pitchFamily="18" charset="0"/>
                <a:hlinkClick r:id="rId10" action="ppaction://hlinksldjump"/>
              </a:rPr>
              <a:t>Ивановская башня</a:t>
            </a:r>
            <a:r>
              <a:rPr lang="ru-RU" sz="800" dirty="0" smtClean="0">
                <a:latin typeface="Bookman Old Style" pitchFamily="18" charset="0"/>
              </a:rPr>
              <a:t>. </a:t>
            </a:r>
            <a:r>
              <a:rPr lang="en-US" sz="800" dirty="0" smtClean="0">
                <a:latin typeface="Bookman Old Style" pitchFamily="18" charset="0"/>
              </a:rPr>
              <a:t>XVI </a:t>
            </a:r>
            <a:r>
              <a:rPr lang="ru-RU" sz="800" dirty="0" smtClean="0">
                <a:latin typeface="Bookman Old Style" pitchFamily="18" charset="0"/>
              </a:rPr>
              <a:t>в.</a:t>
            </a:r>
            <a:endParaRPr lang="ru-RU" sz="800" dirty="0">
              <a:latin typeface="Bookman Old Style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4" t="17638" r="18966" b="70399"/>
          <a:stretch/>
        </p:blipFill>
        <p:spPr>
          <a:xfrm>
            <a:off x="6716774" y="2348881"/>
            <a:ext cx="663538" cy="830254"/>
          </a:xfrm>
          <a:prstGeom prst="rect">
            <a:avLst/>
          </a:prstGeom>
        </p:spPr>
      </p:pic>
      <p:sp>
        <p:nvSpPr>
          <p:cNvPr id="33" name="Прямоугольная выноска 32"/>
          <p:cNvSpPr/>
          <p:nvPr/>
        </p:nvSpPr>
        <p:spPr>
          <a:xfrm>
            <a:off x="7524328" y="1700808"/>
            <a:ext cx="1368152" cy="785719"/>
          </a:xfrm>
          <a:prstGeom prst="wedgeRectCallout">
            <a:avLst>
              <a:gd name="adj1" fmla="val -82747"/>
              <a:gd name="adj2" fmla="val 8589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Bookman Old Style" pitchFamily="18" charset="0"/>
                <a:hlinkClick r:id="rId11" action="ppaction://hlinksldjump"/>
              </a:rPr>
              <a:t>Башня Ивановских ворот</a:t>
            </a:r>
            <a:r>
              <a:rPr lang="ru-RU" sz="800" dirty="0" smtClean="0">
                <a:latin typeface="Bookman Old Style" pitchFamily="18" charset="0"/>
              </a:rPr>
              <a:t>. </a:t>
            </a:r>
            <a:r>
              <a:rPr lang="en-US" sz="800" dirty="0" smtClean="0">
                <a:latin typeface="Bookman Old Style" pitchFamily="18" charset="0"/>
              </a:rPr>
              <a:t>XVI</a:t>
            </a:r>
            <a:r>
              <a:rPr lang="ru-RU" sz="800" dirty="0" smtClean="0">
                <a:latin typeface="Bookman Old Style" pitchFamily="18" charset="0"/>
              </a:rPr>
              <a:t> в.</a:t>
            </a:r>
            <a:endParaRPr lang="ru-RU" sz="800" dirty="0">
              <a:latin typeface="Bookman Old Style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55" t="29600" b="60013"/>
          <a:stretch/>
        </p:blipFill>
        <p:spPr>
          <a:xfrm>
            <a:off x="8352430" y="3179134"/>
            <a:ext cx="763798" cy="720894"/>
          </a:xfrm>
          <a:prstGeom prst="rect">
            <a:avLst/>
          </a:prstGeom>
        </p:spPr>
      </p:pic>
      <p:sp>
        <p:nvSpPr>
          <p:cNvPr id="35" name="Прямоугольная выноска 34"/>
          <p:cNvSpPr/>
          <p:nvPr/>
        </p:nvSpPr>
        <p:spPr>
          <a:xfrm>
            <a:off x="7740352" y="3635699"/>
            <a:ext cx="1152128" cy="657397"/>
          </a:xfrm>
          <a:prstGeom prst="wedgeRectCallout">
            <a:avLst>
              <a:gd name="adj1" fmla="val 32484"/>
              <a:gd name="adj2" fmla="val -7846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Bookman Old Style" pitchFamily="18" charset="0"/>
                <a:hlinkClick r:id="rId12" action="ppaction://hlinksldjump"/>
              </a:rPr>
              <a:t>Никитская башня</a:t>
            </a:r>
            <a:r>
              <a:rPr lang="ru-RU" sz="800" dirty="0" smtClean="0">
                <a:latin typeface="Bookman Old Style" pitchFamily="18" charset="0"/>
              </a:rPr>
              <a:t>. </a:t>
            </a:r>
            <a:r>
              <a:rPr lang="en-US" sz="800" dirty="0" smtClean="0">
                <a:latin typeface="Bookman Old Style" pitchFamily="18" charset="0"/>
              </a:rPr>
              <a:t>XVI </a:t>
            </a:r>
            <a:r>
              <a:rPr lang="ru-RU" sz="800" dirty="0" smtClean="0">
                <a:latin typeface="Bookman Old Style" pitchFamily="18" charset="0"/>
              </a:rPr>
              <a:t>в.</a:t>
            </a:r>
            <a:endParaRPr lang="ru-RU" sz="800" dirty="0">
              <a:latin typeface="Bookman Old Style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1475656" y="3645024"/>
            <a:ext cx="1008112" cy="510009"/>
          </a:xfrm>
          <a:prstGeom prst="wedgeRectCallout">
            <a:avLst>
              <a:gd name="adj1" fmla="val -59124"/>
              <a:gd name="adj2" fmla="val 7129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Bookman Old Style" pitchFamily="18" charset="0"/>
                <a:hlinkClick r:id="rId13" action="ppaction://hlinksldjump"/>
              </a:rPr>
              <a:t>Башня Пятницких ворот</a:t>
            </a:r>
            <a:r>
              <a:rPr lang="ru-RU" sz="800" dirty="0" smtClean="0">
                <a:latin typeface="Bookman Old Style" pitchFamily="18" charset="0"/>
              </a:rPr>
              <a:t>. </a:t>
            </a:r>
            <a:r>
              <a:rPr lang="en-US" sz="800" dirty="0" smtClean="0">
                <a:latin typeface="Bookman Old Style" pitchFamily="18" charset="0"/>
              </a:rPr>
              <a:t>XVI </a:t>
            </a:r>
            <a:r>
              <a:rPr lang="ru-RU" sz="800" dirty="0" smtClean="0">
                <a:latin typeface="Bookman Old Style" pitchFamily="18" charset="0"/>
              </a:rPr>
              <a:t>в.</a:t>
            </a:r>
            <a:endParaRPr lang="ru-RU" sz="800" dirty="0">
              <a:latin typeface="Bookman Old Style" pitchFamily="18" charset="0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3019647" y="2687236"/>
            <a:ext cx="1362702" cy="586457"/>
          </a:xfrm>
          <a:prstGeom prst="wedgeRectCallout">
            <a:avLst>
              <a:gd name="adj1" fmla="val 35252"/>
              <a:gd name="adj2" fmla="val 10347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Bookman Old Style" pitchFamily="18" charset="0"/>
                <a:hlinkClick r:id="rId8" action="ppaction://hlinksldjump"/>
              </a:rPr>
              <a:t>Колокольня Успенского собора</a:t>
            </a:r>
            <a:r>
              <a:rPr lang="ru-RU" sz="800" dirty="0" smtClean="0">
                <a:latin typeface="Bookman Old Style" pitchFamily="18" charset="0"/>
              </a:rPr>
              <a:t>. </a:t>
            </a:r>
            <a:r>
              <a:rPr lang="ru-RU" sz="700" dirty="0" smtClean="0">
                <a:latin typeface="Bookman Old Style" pitchFamily="18" charset="0"/>
              </a:rPr>
              <a:t>Восстановлена в 2014 г</a:t>
            </a:r>
            <a:r>
              <a:rPr lang="ru-RU" sz="800" dirty="0" smtClean="0">
                <a:latin typeface="Bookman Old Style" pitchFamily="18" charset="0"/>
              </a:rPr>
              <a:t>.</a:t>
            </a:r>
            <a:endParaRPr lang="ru-RU" sz="800" dirty="0">
              <a:latin typeface="Bookman Old Style" pitchFamily="18" charset="0"/>
            </a:endParaRPr>
          </a:p>
        </p:txBody>
      </p:sp>
      <p:sp>
        <p:nvSpPr>
          <p:cNvPr id="2" name="Прямоугольник с двумя вырезанными соседними углами 1"/>
          <p:cNvSpPr/>
          <p:nvPr/>
        </p:nvSpPr>
        <p:spPr>
          <a:xfrm>
            <a:off x="513882" y="165024"/>
            <a:ext cx="8013105" cy="959719"/>
          </a:xfrm>
          <a:prstGeom prst="snip2SameRect">
            <a:avLst>
              <a:gd name="adj1" fmla="val 46676"/>
              <a:gd name="adj2" fmla="val 947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Segoe Print" pitchFamily="2" charset="0"/>
              </a:rPr>
              <a:t>ТУЛЬСКИЙ КРЕМЛЬ</a:t>
            </a:r>
            <a:endParaRPr lang="ru-RU" sz="3600" b="1" dirty="0">
              <a:latin typeface="Segoe Print" pitchFamily="2" charset="0"/>
            </a:endParaRPr>
          </a:p>
        </p:txBody>
      </p:sp>
      <p:sp>
        <p:nvSpPr>
          <p:cNvPr id="3" name="Пятиугольник 2">
            <a:hlinkClick r:id="rId14" action="ppaction://hlinksldjump"/>
          </p:cNvPr>
          <p:cNvSpPr/>
          <p:nvPr/>
        </p:nvSpPr>
        <p:spPr>
          <a:xfrm>
            <a:off x="5456634" y="6225646"/>
            <a:ext cx="3456384" cy="476672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Segoe Print" pitchFamily="2" charset="0"/>
              </a:rPr>
              <a:t>Викторина </a:t>
            </a:r>
          </a:p>
          <a:p>
            <a:pPr algn="ctr"/>
            <a:r>
              <a:rPr lang="ru-RU" sz="1600" dirty="0" smtClean="0">
                <a:latin typeface="Segoe Print" pitchFamily="2" charset="0"/>
              </a:rPr>
              <a:t>«Проверь себя!»</a:t>
            </a:r>
            <a:endParaRPr lang="ru-RU" sz="16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0" grpId="2" animBg="1"/>
      <p:bldP spid="12" grpId="0" animBg="1"/>
      <p:bldP spid="12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5" grpId="0" animBg="1"/>
      <p:bldP spid="25" grpId="1" animBg="1"/>
      <p:bldP spid="29" grpId="0" animBg="1"/>
      <p:bldP spid="29" grpId="1" animBg="1"/>
      <p:bldP spid="23" grpId="0" animBg="1"/>
      <p:bldP spid="23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15" grpId="0" animBg="1"/>
      <p:bldP spid="15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692696"/>
            <a:ext cx="4248472" cy="72349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Segoe Print" pitchFamily="2" charset="0"/>
              </a:rPr>
              <a:t>Башня Одоевских ворот</a:t>
            </a:r>
            <a:endParaRPr lang="ru-RU" sz="2400" dirty="0">
              <a:latin typeface="Segoe Print" pitchFamily="2" charset="0"/>
            </a:endParaRPr>
          </a:p>
        </p:txBody>
      </p:sp>
      <p:pic>
        <p:nvPicPr>
          <p:cNvPr id="1026" name="Picture 2" descr="File:Tower Odoyevsky gate Tula Krem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" y="1482092"/>
            <a:ext cx="3504471" cy="4380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07691" y="764704"/>
            <a:ext cx="4176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113" algn="just">
              <a:lnSpc>
                <a:spcPct val="150000"/>
              </a:lnSpc>
            </a:pPr>
            <a:r>
              <a:rPr lang="ru-RU" sz="1600" dirty="0" smtClean="0">
                <a:latin typeface="Segoe Print" pitchFamily="2" charset="0"/>
              </a:rPr>
              <a:t>Одоевская (она же Казанская) башня  - визитная карточка Тульского кремля, не имеющая аналогов в русской архитектуре. </a:t>
            </a:r>
          </a:p>
          <a:p>
            <a:pPr indent="273050" algn="just">
              <a:lnSpc>
                <a:spcPct val="150000"/>
              </a:lnSpc>
            </a:pPr>
            <a:r>
              <a:rPr lang="ru-RU" sz="1600" dirty="0" smtClean="0">
                <a:latin typeface="Segoe Print" pitchFamily="2" charset="0"/>
              </a:rPr>
              <a:t>Первое название башне дала проходившая через нее дорога на Одоев. </a:t>
            </a:r>
          </a:p>
          <a:p>
            <a:pPr indent="273050" algn="just">
              <a:lnSpc>
                <a:spcPct val="150000"/>
              </a:lnSpc>
            </a:pPr>
            <a:r>
              <a:rPr lang="ru-RU" sz="1600" dirty="0" smtClean="0">
                <a:latin typeface="Segoe Print" pitchFamily="2" charset="0"/>
              </a:rPr>
              <a:t>Второе - Казанская, сооружение получило из-за ниши в фасаде, где находилась икона Казанской Божьей Матери.</a:t>
            </a:r>
          </a:p>
          <a:p>
            <a:pPr indent="273050" algn="just">
              <a:lnSpc>
                <a:spcPct val="150000"/>
              </a:lnSpc>
            </a:pPr>
            <a:r>
              <a:rPr lang="ru-RU" sz="1600" dirty="0" smtClean="0">
                <a:latin typeface="Segoe Print" pitchFamily="2" charset="0"/>
              </a:rPr>
              <a:t>Сейчас башня венчается куполом со шпилем с гербом города Тулы. </a:t>
            </a:r>
            <a:endParaRPr lang="ru-RU" sz="1600" dirty="0">
              <a:latin typeface="Segoe Print" pitchFamily="2" charset="0"/>
            </a:endParaRPr>
          </a:p>
        </p:txBody>
      </p:sp>
      <p:sp>
        <p:nvSpPr>
          <p:cNvPr id="5" name="Управляющая кнопка: в начало 4">
            <a:hlinkClick r:id="rId4" action="ppaction://hlinksldjump" highlightClick="1"/>
          </p:cNvPr>
          <p:cNvSpPr/>
          <p:nvPr/>
        </p:nvSpPr>
        <p:spPr>
          <a:xfrm>
            <a:off x="8676456" y="5976975"/>
            <a:ext cx="467544" cy="476361"/>
          </a:xfrm>
          <a:prstGeom prst="actionButtonBeginning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4330824" cy="93932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Print" pitchFamily="2" charset="0"/>
              </a:rPr>
              <a:t>Башня Пятницких ворот</a:t>
            </a:r>
            <a:endParaRPr lang="ru-RU" sz="24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980728"/>
            <a:ext cx="4248472" cy="476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113" algn="just">
              <a:lnSpc>
                <a:spcPct val="150000"/>
              </a:lnSpc>
            </a:pPr>
            <a:r>
              <a:rPr lang="ru-RU" sz="1700" dirty="0" smtClean="0">
                <a:latin typeface="Segoe Print" pitchFamily="2" charset="0"/>
              </a:rPr>
              <a:t>Название строение получило из-за находившейся рядом церкви </a:t>
            </a:r>
            <a:r>
              <a:rPr lang="ru-RU" sz="1700" dirty="0" err="1" smtClean="0">
                <a:latin typeface="Segoe Print" pitchFamily="2" charset="0"/>
              </a:rPr>
              <a:t>Параскевы</a:t>
            </a:r>
            <a:r>
              <a:rPr lang="ru-RU" sz="1700" dirty="0" smtClean="0">
                <a:latin typeface="Segoe Print" pitchFamily="2" charset="0"/>
              </a:rPr>
              <a:t> Пятницы. </a:t>
            </a:r>
          </a:p>
          <a:p>
            <a:pPr indent="900113" algn="just">
              <a:lnSpc>
                <a:spcPct val="150000"/>
              </a:lnSpc>
            </a:pPr>
            <a:r>
              <a:rPr lang="ru-RU" sz="1700" dirty="0">
                <a:latin typeface="Segoe Print" pitchFamily="2" charset="0"/>
              </a:rPr>
              <a:t>В башне есть небольшие сводчатые камеры, где хранили оружие. В </a:t>
            </a:r>
            <a:r>
              <a:rPr lang="en-US" sz="1700" dirty="0">
                <a:latin typeface="Segoe Print" pitchFamily="2" charset="0"/>
              </a:rPr>
              <a:t>XVI</a:t>
            </a:r>
            <a:r>
              <a:rPr lang="ru-RU" sz="1700" dirty="0">
                <a:latin typeface="Segoe Print" pitchFamily="2" charset="0"/>
              </a:rPr>
              <a:t> веке во время пожара арсенал взорвался и </a:t>
            </a:r>
            <a:r>
              <a:rPr lang="ru-RU" sz="1700" dirty="0" smtClean="0">
                <a:latin typeface="Segoe Print" pitchFamily="2" charset="0"/>
              </a:rPr>
              <a:t>башня была сильно повреждена. </a:t>
            </a:r>
            <a:r>
              <a:rPr lang="ru-RU" sz="1700" dirty="0">
                <a:latin typeface="Segoe Print" pitchFamily="2" charset="0"/>
              </a:rPr>
              <a:t>Это подтверждается отсутствием на башне белокаменных деталей, которые присущи всем другим башням кремля</a:t>
            </a:r>
          </a:p>
        </p:txBody>
      </p:sp>
      <p:pic>
        <p:nvPicPr>
          <p:cNvPr id="5122" name="Picture 2" descr="Tower of Piatnitski gate in Tula Kremlin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9540"/>
            <a:ext cx="3600399" cy="4800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8676456" y="5976975"/>
            <a:ext cx="467544" cy="476361"/>
          </a:xfrm>
          <a:prstGeom prst="actionButtonBeginning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4330824" cy="93932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Print" pitchFamily="2" charset="0"/>
              </a:rPr>
              <a:t>Наугольная башня</a:t>
            </a:r>
            <a:endParaRPr lang="ru-RU" sz="24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119540"/>
            <a:ext cx="4104456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113" algn="just">
              <a:lnSpc>
                <a:spcPct val="150000"/>
              </a:lnSpc>
            </a:pPr>
            <a:r>
              <a:rPr lang="ru-RU" sz="1700" dirty="0" smtClean="0">
                <a:latin typeface="Segoe Print" pitchFamily="2" charset="0"/>
              </a:rPr>
              <a:t>Наугольная к реке или Наугольная против мясного ряда – круглая глухая башня Тульского кремля. </a:t>
            </a:r>
          </a:p>
          <a:p>
            <a:pPr indent="900113" algn="just">
              <a:lnSpc>
                <a:spcPct val="150000"/>
              </a:lnSpc>
            </a:pPr>
            <a:r>
              <a:rPr lang="ru-RU" sz="1700" dirty="0" smtClean="0">
                <a:latin typeface="Segoe Print" pitchFamily="2" charset="0"/>
              </a:rPr>
              <a:t>Первое название объясняется тем, что эта башня ближе других подходила к реке </a:t>
            </a:r>
            <a:r>
              <a:rPr lang="ru-RU" sz="1700" dirty="0" err="1" smtClean="0">
                <a:latin typeface="Segoe Print" pitchFamily="2" charset="0"/>
              </a:rPr>
              <a:t>Упе</a:t>
            </a:r>
            <a:r>
              <a:rPr lang="ru-RU" sz="1700" dirty="0" smtClean="0">
                <a:latin typeface="Segoe Print" pitchFamily="2" charset="0"/>
              </a:rPr>
              <a:t>.</a:t>
            </a:r>
          </a:p>
          <a:p>
            <a:pPr indent="900113" algn="just">
              <a:lnSpc>
                <a:spcPct val="150000"/>
              </a:lnSpc>
            </a:pPr>
            <a:r>
              <a:rPr lang="ru-RU" sz="1700" dirty="0" smtClean="0">
                <a:latin typeface="Segoe Print" pitchFamily="2" charset="0"/>
              </a:rPr>
              <a:t>Другое имя – Мясницкая – объясняется тем, что рядом располагались торговые ряды. </a:t>
            </a:r>
            <a:endParaRPr lang="ru-RU" sz="1700" dirty="0">
              <a:latin typeface="Segoe Print" pitchFamily="2" charset="0"/>
            </a:endParaRPr>
          </a:p>
        </p:txBody>
      </p:sp>
      <p:pic>
        <p:nvPicPr>
          <p:cNvPr id="6148" name="Picture 4" descr="http://www.pressa71.ru/muze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7" y="1119540"/>
            <a:ext cx="3528392" cy="453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8676456" y="5976975"/>
            <a:ext cx="467544" cy="476361"/>
          </a:xfrm>
          <a:prstGeom prst="actionButtonBeginning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3447"/>
            <a:ext cx="4330824" cy="93932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Print" pitchFamily="2" charset="0"/>
              </a:rPr>
              <a:t>Башня Водяных ворот</a:t>
            </a:r>
            <a:endParaRPr lang="ru-RU" sz="24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980728"/>
            <a:ext cx="4104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113" algn="just">
              <a:lnSpc>
                <a:spcPct val="150000"/>
              </a:lnSpc>
            </a:pPr>
            <a:r>
              <a:rPr lang="ru-RU" sz="1700" dirty="0" smtClean="0">
                <a:latin typeface="Segoe Print" pitchFamily="2" charset="0"/>
              </a:rPr>
              <a:t>Квадратная проездная башня в северо-восточной стене кремля. </a:t>
            </a:r>
          </a:p>
          <a:p>
            <a:pPr indent="900113" algn="just">
              <a:lnSpc>
                <a:spcPct val="150000"/>
              </a:lnSpc>
            </a:pPr>
            <a:r>
              <a:rPr lang="ru-RU" sz="1700" dirty="0" smtClean="0">
                <a:latin typeface="Segoe Print" pitchFamily="2" charset="0"/>
              </a:rPr>
              <a:t>Башня не связана со стенами кремля и попасть на неё можно только с боевого хода, который примыкает к стенам. </a:t>
            </a:r>
          </a:p>
          <a:p>
            <a:pPr indent="900113" algn="just">
              <a:lnSpc>
                <a:spcPct val="150000"/>
              </a:lnSpc>
            </a:pPr>
            <a:r>
              <a:rPr lang="ru-RU" sz="1700" dirty="0" smtClean="0">
                <a:latin typeface="Segoe Print" pitchFamily="2" charset="0"/>
              </a:rPr>
              <a:t>В </a:t>
            </a:r>
            <a:r>
              <a:rPr lang="en-US" sz="1700" dirty="0" smtClean="0">
                <a:latin typeface="Segoe Print" pitchFamily="2" charset="0"/>
              </a:rPr>
              <a:t>XVII </a:t>
            </a:r>
            <a:r>
              <a:rPr lang="ru-RU" sz="1700" dirty="0" smtClean="0">
                <a:latin typeface="Segoe Print" pitchFamily="2" charset="0"/>
              </a:rPr>
              <a:t>веке на православные праздники через башню традиционно шло шествие к набережной реки </a:t>
            </a:r>
            <a:r>
              <a:rPr lang="ru-RU" sz="1700" dirty="0" err="1" smtClean="0">
                <a:latin typeface="Segoe Print" pitchFamily="2" charset="0"/>
              </a:rPr>
              <a:t>Упы</a:t>
            </a:r>
            <a:r>
              <a:rPr lang="ru-RU" sz="1700" dirty="0" smtClean="0">
                <a:latin typeface="Segoe Print" pitchFamily="2" charset="0"/>
              </a:rPr>
              <a:t> для освящения воды.</a:t>
            </a:r>
            <a:endParaRPr lang="ru-RU" sz="1700" dirty="0">
              <a:latin typeface="Segoe Print" pitchFamily="2" charset="0"/>
            </a:endParaRPr>
          </a:p>
        </p:txBody>
      </p:sp>
      <p:pic>
        <p:nvPicPr>
          <p:cNvPr id="7172" name="Picture 4" descr="Tower of the cellar of the Tula Kremlin 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7" b="29146"/>
          <a:stretch/>
        </p:blipFill>
        <p:spPr bwMode="auto">
          <a:xfrm>
            <a:off x="395536" y="1268760"/>
            <a:ext cx="3816424" cy="4341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8676456" y="5976975"/>
            <a:ext cx="467544" cy="476361"/>
          </a:xfrm>
          <a:prstGeom prst="actionButtonBeginning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0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3447"/>
            <a:ext cx="4330824" cy="93932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Print" pitchFamily="2" charset="0"/>
              </a:rPr>
              <a:t>Башня На погребу</a:t>
            </a:r>
            <a:endParaRPr lang="ru-RU" sz="24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196752"/>
            <a:ext cx="4104456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113" algn="just">
              <a:lnSpc>
                <a:spcPct val="150000"/>
              </a:lnSpc>
            </a:pPr>
            <a:r>
              <a:rPr lang="ru-RU" sz="1700" dirty="0" smtClean="0">
                <a:latin typeface="Segoe Print" pitchFamily="2" charset="0"/>
              </a:rPr>
              <a:t>Единственная из пяти глухих башен Тульского кремля квадратной формы. </a:t>
            </a:r>
          </a:p>
          <a:p>
            <a:pPr indent="900113" algn="just">
              <a:lnSpc>
                <a:spcPct val="150000"/>
              </a:lnSpc>
            </a:pPr>
            <a:r>
              <a:rPr lang="ru-RU" sz="1700" dirty="0" smtClean="0">
                <a:latin typeface="Segoe Print" pitchFamily="2" charset="0"/>
              </a:rPr>
              <a:t>Внутри разделена мостами на два яруса. Под ней находился погреб. Рядом с башней, в стене кремля, имеется проход, по которому можно пройти к берегу </a:t>
            </a:r>
            <a:r>
              <a:rPr lang="ru-RU" sz="1700" dirty="0" err="1" smtClean="0">
                <a:latin typeface="Segoe Print" pitchFamily="2" charset="0"/>
              </a:rPr>
              <a:t>Упы</a:t>
            </a:r>
            <a:r>
              <a:rPr lang="ru-RU" sz="1700" dirty="0" smtClean="0">
                <a:latin typeface="Segoe Print" pitchFamily="2" charset="0"/>
              </a:rPr>
              <a:t>. </a:t>
            </a:r>
            <a:endParaRPr lang="ru-RU" sz="1700" dirty="0">
              <a:latin typeface="Segoe Print" pitchFamily="2" charset="0"/>
            </a:endParaRPr>
          </a:p>
        </p:txBody>
      </p:sp>
      <p:pic>
        <p:nvPicPr>
          <p:cNvPr id="8196" name="Picture 4" descr="Тула, Кремль. Башня на Погребу. Вид из Кремл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6" y="1163507"/>
            <a:ext cx="3599320" cy="4800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8676456" y="5976975"/>
            <a:ext cx="467544" cy="476361"/>
          </a:xfrm>
          <a:prstGeom prst="actionButtonBeginning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3447"/>
            <a:ext cx="4330824" cy="93932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Print" pitchFamily="2" charset="0"/>
              </a:rPr>
              <a:t>Ивановская башня</a:t>
            </a:r>
            <a:endParaRPr lang="ru-RU" sz="24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764704"/>
            <a:ext cx="4104456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00113" algn="just">
              <a:lnSpc>
                <a:spcPct val="150000"/>
              </a:lnSpc>
            </a:pPr>
            <a:r>
              <a:rPr lang="ru-RU" sz="1700" dirty="0" smtClean="0">
                <a:latin typeface="Segoe Print" pitchFamily="2" charset="0"/>
              </a:rPr>
              <a:t>Восточная угловая башня имеет несколько названий: Ивановская, Предтеченская – в честь одноименного монастыря </a:t>
            </a:r>
            <a:r>
              <a:rPr lang="en-US" sz="1700" dirty="0" smtClean="0">
                <a:latin typeface="Segoe Print" pitchFamily="2" charset="0"/>
              </a:rPr>
              <a:t>XVI </a:t>
            </a:r>
            <a:r>
              <a:rPr lang="ru-RU" sz="1700" dirty="0" smtClean="0">
                <a:latin typeface="Segoe Print" pitchFamily="2" charset="0"/>
              </a:rPr>
              <a:t>века.</a:t>
            </a:r>
          </a:p>
          <a:p>
            <a:pPr indent="900113" algn="just">
              <a:lnSpc>
                <a:spcPct val="150000"/>
              </a:lnSpc>
            </a:pPr>
            <a:r>
              <a:rPr lang="ru-RU" sz="1700" dirty="0" smtClean="0">
                <a:latin typeface="Segoe Print" pitchFamily="2" charset="0"/>
              </a:rPr>
              <a:t>Нижний из трех ярусов имел подземный ход – «тайник» – длиной около 70 м, поэтому башню называют еще </a:t>
            </a:r>
            <a:r>
              <a:rPr lang="ru-RU" sz="1700" dirty="0" err="1" smtClean="0">
                <a:latin typeface="Segoe Print" pitchFamily="2" charset="0"/>
              </a:rPr>
              <a:t>Тайницкой</a:t>
            </a:r>
            <a:r>
              <a:rPr lang="ru-RU" sz="1700" dirty="0" smtClean="0">
                <a:latin typeface="Segoe Print" pitchFamily="2" charset="0"/>
              </a:rPr>
              <a:t>. Ход выходил на берег реки </a:t>
            </a:r>
            <a:r>
              <a:rPr lang="ru-RU" sz="1700" dirty="0" err="1" smtClean="0">
                <a:latin typeface="Segoe Print" pitchFamily="2" charset="0"/>
              </a:rPr>
              <a:t>Упы</a:t>
            </a:r>
            <a:r>
              <a:rPr lang="ru-RU" sz="1700" dirty="0" smtClean="0">
                <a:latin typeface="Segoe Print" pitchFamily="2" charset="0"/>
              </a:rPr>
              <a:t> и предназначался для пополнения запасов пресной воды во время осады.</a:t>
            </a:r>
            <a:endParaRPr lang="ru-RU" sz="1700" dirty="0">
              <a:latin typeface="Segoe Print" pitchFamily="2" charset="0"/>
            </a:endParaRPr>
          </a:p>
        </p:txBody>
      </p:sp>
      <p:pic>
        <p:nvPicPr>
          <p:cNvPr id="9220" name="Picture 4" descr="Тула, Кремль. Ивановская (Тайницкая) башня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r="23494" b="7911"/>
          <a:stretch/>
        </p:blipFill>
        <p:spPr bwMode="auto">
          <a:xfrm>
            <a:off x="528638" y="1152758"/>
            <a:ext cx="3528392" cy="4417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8676456" y="5976975"/>
            <a:ext cx="467544" cy="476361"/>
          </a:xfrm>
          <a:prstGeom prst="actionButtonBeginning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736</Words>
  <Application>Microsoft Office PowerPoint</Application>
  <PresentationFormat>Экран (4:3)</PresentationFormat>
  <Paragraphs>129</Paragraphs>
  <Slides>22</Slides>
  <Notes>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Башня Одоевских ворот</vt:lpstr>
      <vt:lpstr>Башня Пятницких ворот</vt:lpstr>
      <vt:lpstr>Наугольная башня</vt:lpstr>
      <vt:lpstr>Башня Водяных ворот</vt:lpstr>
      <vt:lpstr>Башня На погребу</vt:lpstr>
      <vt:lpstr>Ивановская башня</vt:lpstr>
      <vt:lpstr>Башня Ивановских ворот</vt:lpstr>
      <vt:lpstr>Никитская башня</vt:lpstr>
      <vt:lpstr>Успенский собор</vt:lpstr>
      <vt:lpstr>Богоявленский собор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emashines</dc:creator>
  <cp:lastModifiedBy>emashines</cp:lastModifiedBy>
  <cp:revision>40</cp:revision>
  <dcterms:created xsi:type="dcterms:W3CDTF">2017-08-25T12:44:32Z</dcterms:created>
  <dcterms:modified xsi:type="dcterms:W3CDTF">2017-08-25T19:07:56Z</dcterms:modified>
</cp:coreProperties>
</file>